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63" r:id="rId1"/>
  </p:sldMasterIdLst>
  <p:sldIdLst>
    <p:sldId id="257" r:id="rId2"/>
    <p:sldId id="259" r:id="rId3"/>
    <p:sldId id="260" r:id="rId4"/>
    <p:sldId id="261" r:id="rId5"/>
    <p:sldId id="265" r:id="rId6"/>
    <p:sldId id="262" r:id="rId7"/>
    <p:sldId id="285" r:id="rId8"/>
    <p:sldId id="286" r:id="rId9"/>
    <p:sldId id="287" r:id="rId10"/>
    <p:sldId id="271" r:id="rId11"/>
    <p:sldId id="263" r:id="rId12"/>
    <p:sldId id="272" r:id="rId13"/>
    <p:sldId id="266" r:id="rId14"/>
    <p:sldId id="277" r:id="rId15"/>
    <p:sldId id="274" r:id="rId16"/>
    <p:sldId id="275" r:id="rId17"/>
    <p:sldId id="284" r:id="rId18"/>
    <p:sldId id="288" r:id="rId19"/>
    <p:sldId id="276" r:id="rId20"/>
    <p:sldId id="289" r:id="rId21"/>
    <p:sldId id="29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94D1DB5-E005-4FDF-8710-F9F8378F3D00}">
          <p14:sldIdLst>
            <p14:sldId id="257"/>
          </p14:sldIdLst>
        </p14:section>
        <p14:section name="Başlıksız Bölüm" id="{45A4CA3A-4424-44C5-A325-0829B737F6FB}">
          <p14:sldIdLst>
            <p14:sldId id="259"/>
            <p14:sldId id="260"/>
            <p14:sldId id="261"/>
            <p14:sldId id="265"/>
            <p14:sldId id="262"/>
            <p14:sldId id="285"/>
            <p14:sldId id="286"/>
            <p14:sldId id="287"/>
            <p14:sldId id="271"/>
            <p14:sldId id="263"/>
            <p14:sldId id="272"/>
            <p14:sldId id="266"/>
            <p14:sldId id="277"/>
            <p14:sldId id="274"/>
            <p14:sldId id="275"/>
            <p14:sldId id="284"/>
            <p14:sldId id="288"/>
            <p14:sldId id="276"/>
            <p14:sldId id="289"/>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43D8A428-4550-4A00-BDE9-076A18748E08}"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0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D8A428-4550-4A00-BDE9-076A18748E08}" type="slidenum">
              <a:rPr lang="tr-TR" smtClean="0"/>
              <a:pPr/>
              <a:t>‹#›</a:t>
            </a:fld>
            <a:endParaRPr lang="tr-TR"/>
          </a:p>
        </p:txBody>
      </p:sp>
    </p:spTree>
    <p:extLst>
      <p:ext uri="{BB962C8B-B14F-4D97-AF65-F5344CB8AC3E}">
        <p14:creationId xmlns:p14="http://schemas.microsoft.com/office/powerpoint/2010/main" val="26762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71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58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spTree>
    <p:extLst>
      <p:ext uri="{BB962C8B-B14F-4D97-AF65-F5344CB8AC3E}">
        <p14:creationId xmlns:p14="http://schemas.microsoft.com/office/powerpoint/2010/main" val="3248046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469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05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328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51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spTree>
    <p:extLst>
      <p:ext uri="{BB962C8B-B14F-4D97-AF65-F5344CB8AC3E}">
        <p14:creationId xmlns:p14="http://schemas.microsoft.com/office/powerpoint/2010/main" val="132034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D8A428-4550-4A00-BDE9-076A18748E08}"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7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D8A428-4550-4A00-BDE9-076A18748E08}" type="slidenum">
              <a:rPr lang="tr-TR" smtClean="0"/>
              <a:pPr/>
              <a:t>‹#›</a:t>
            </a:fld>
            <a:endParaRPr lang="tr-T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68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3D8A428-4550-4A00-BDE9-076A18748E08}"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15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3D8A428-4550-4A00-BDE9-076A18748E08}"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8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3D8A428-4550-4A00-BDE9-076A18748E08}" type="slidenum">
              <a:rPr lang="tr-TR" smtClean="0"/>
              <a:pPr/>
              <a:t>‹#›</a:t>
            </a:fld>
            <a:endParaRPr lang="tr-TR"/>
          </a:p>
        </p:txBody>
      </p:sp>
    </p:spTree>
    <p:extLst>
      <p:ext uri="{BB962C8B-B14F-4D97-AF65-F5344CB8AC3E}">
        <p14:creationId xmlns:p14="http://schemas.microsoft.com/office/powerpoint/2010/main" val="29688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D8A428-4550-4A00-BDE9-076A18748E08}"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34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674FD5D-CEC4-46CA-888F-D78479BF1145}" type="datetimeFigureOut">
              <a:rPr lang="tr-TR" smtClean="0"/>
              <a:pPr/>
              <a:t>12.11.2018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D8A428-4550-4A00-BDE9-076A18748E08}" type="slidenum">
              <a:rPr lang="tr-TR" smtClean="0"/>
              <a:pPr/>
              <a:t>‹#›</a:t>
            </a:fld>
            <a:endParaRPr lang="tr-TR"/>
          </a:p>
        </p:txBody>
      </p:sp>
    </p:spTree>
    <p:extLst>
      <p:ext uri="{BB962C8B-B14F-4D97-AF65-F5344CB8AC3E}">
        <p14:creationId xmlns:p14="http://schemas.microsoft.com/office/powerpoint/2010/main" val="1027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74FD5D-CEC4-46CA-888F-D78479BF1145}" type="datetimeFigureOut">
              <a:rPr lang="tr-TR" smtClean="0"/>
              <a:pPr/>
              <a:t>12.11.2018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D8A428-4550-4A00-BDE9-076A18748E08}" type="slidenum">
              <a:rPr lang="tr-TR" smtClean="0"/>
              <a:pPr/>
              <a:t>‹#›</a:t>
            </a:fld>
            <a:endParaRPr lang="tr-TR"/>
          </a:p>
        </p:txBody>
      </p:sp>
    </p:spTree>
    <p:extLst>
      <p:ext uri="{BB962C8B-B14F-4D97-AF65-F5344CB8AC3E}">
        <p14:creationId xmlns:p14="http://schemas.microsoft.com/office/powerpoint/2010/main" val="3924500776"/>
      </p:ext>
    </p:extLst>
  </p:cSld>
  <p:clrMap bg1="lt1" tx1="dk1" bg2="lt2" tx2="dk2" accent1="accent1" accent2="accent2" accent3="accent3" accent4="accent4" accent5="accent5" accent6="accent6" hlink="hlink" folHlink="folHlink"/>
  <p:sldLayoutIdLst>
    <p:sldLayoutId id="2147485664" r:id="rId1"/>
    <p:sldLayoutId id="2147485665" r:id="rId2"/>
    <p:sldLayoutId id="2147485666" r:id="rId3"/>
    <p:sldLayoutId id="2147485667" r:id="rId4"/>
    <p:sldLayoutId id="2147485668" r:id="rId5"/>
    <p:sldLayoutId id="2147485669" r:id="rId6"/>
    <p:sldLayoutId id="2147485670" r:id="rId7"/>
    <p:sldLayoutId id="2147485671" r:id="rId8"/>
    <p:sldLayoutId id="2147485672" r:id="rId9"/>
    <p:sldLayoutId id="2147485673" r:id="rId10"/>
    <p:sldLayoutId id="2147485674" r:id="rId11"/>
    <p:sldLayoutId id="2147485675" r:id="rId12"/>
    <p:sldLayoutId id="2147485676" r:id="rId13"/>
    <p:sldLayoutId id="2147485677" r:id="rId14"/>
    <p:sldLayoutId id="2147485678" r:id="rId15"/>
    <p:sldLayoutId id="2147485679" r:id="rId16"/>
    <p:sldLayoutId id="214748568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6622" y="3408218"/>
            <a:ext cx="9950760" cy="1093963"/>
          </a:xfrm>
        </p:spPr>
        <p:txBody>
          <a:bodyPr>
            <a:normAutofit fontScale="90000"/>
          </a:bodyPr>
          <a:lstStyle/>
          <a:p>
            <a:r>
              <a:rPr lang="tr-TR" sz="5300" b="1" dirty="0" smtClean="0"/>
              <a:t/>
            </a:r>
            <a:br>
              <a:rPr lang="tr-TR" sz="5300" b="1" dirty="0" smtClean="0"/>
            </a:br>
            <a:r>
              <a:rPr lang="tr-TR" sz="5300" b="1" dirty="0" smtClean="0"/>
              <a:t>İSLAM’DA </a:t>
            </a:r>
            <a:r>
              <a:rPr lang="tr-TR" sz="5300" b="1" dirty="0"/>
              <a:t>GİYİNME ADABI</a:t>
            </a:r>
            <a:r>
              <a:rPr lang="tr-TR" sz="4800" b="1" dirty="0"/>
              <a:t/>
            </a:r>
            <a:br>
              <a:rPr lang="tr-TR" sz="4800" b="1" dirty="0"/>
            </a:br>
            <a:endParaRPr lang="tr-TR" sz="3600" dirty="0"/>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1488738" y="6154738"/>
            <a:ext cx="487362" cy="487362"/>
          </a:xfrm>
          <a:prstGeom prst="rect">
            <a:avLst/>
          </a:prstGeom>
        </p:spPr>
      </p:pic>
      <p:sp>
        <p:nvSpPr>
          <p:cNvPr id="4" name="Dikdörtgen 3"/>
          <p:cNvSpPr/>
          <p:nvPr/>
        </p:nvSpPr>
        <p:spPr>
          <a:xfrm>
            <a:off x="3893127" y="2008908"/>
            <a:ext cx="5278581" cy="954107"/>
          </a:xfrm>
          <a:prstGeom prst="rect">
            <a:avLst/>
          </a:prstGeom>
        </p:spPr>
        <p:txBody>
          <a:bodyPr wrap="square">
            <a:spAutoFit/>
          </a:bodyPr>
          <a:lstStyle/>
          <a:p>
            <a:r>
              <a:rPr lang="tr-TR" sz="2800" b="1" dirty="0"/>
              <a:t>AYDIN İL MÜFTÜLÜĞÜ</a:t>
            </a:r>
            <a:r>
              <a:rPr lang="tr-TR" sz="2800" dirty="0"/>
              <a:t/>
            </a:r>
            <a:br>
              <a:rPr lang="tr-TR" sz="2800" dirty="0"/>
            </a:br>
            <a:endParaRPr lang="tr-TR" sz="2800" dirty="0"/>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007" y="1182099"/>
            <a:ext cx="1188000" cy="1188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4897" y="1092388"/>
            <a:ext cx="1364576"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492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7"/>
            <a:ext cx="9933399" cy="5533303"/>
          </a:xfrm>
        </p:spPr>
        <p:txBody>
          <a:bodyPr/>
          <a:lstStyle/>
          <a:p>
            <a:r>
              <a:rPr lang="tr-TR" sz="2400" u="sng" dirty="0"/>
              <a:t/>
            </a:r>
            <a:br>
              <a:rPr lang="tr-TR" sz="2400" u="sng" dirty="0"/>
            </a:br>
            <a:r>
              <a:rPr lang="tr-TR" sz="2400" u="sng" dirty="0" smtClean="0"/>
              <a:t/>
            </a:r>
            <a:br>
              <a:rPr lang="tr-TR" sz="2400" u="sng" dirty="0" smtClean="0"/>
            </a:br>
            <a:r>
              <a:rPr lang="tr-TR" sz="2400" u="sng" dirty="0"/>
              <a:t/>
            </a:r>
            <a:br>
              <a:rPr lang="tr-TR" sz="2400" u="sng" dirty="0"/>
            </a:br>
            <a:r>
              <a:rPr lang="tr-TR" sz="1800" b="1" u="sng" dirty="0" smtClean="0"/>
              <a:t>  </a:t>
            </a:r>
            <a:r>
              <a:rPr lang="tr-TR" sz="3200" b="1" u="sng" dirty="0" err="1" smtClean="0"/>
              <a:t>Ferc</a:t>
            </a:r>
            <a:r>
              <a:rPr lang="tr-TR" sz="3200" b="1" u="sng" dirty="0" smtClean="0"/>
              <a:t>  </a:t>
            </a:r>
            <a:r>
              <a:rPr lang="tr-TR" sz="3200" dirty="0" smtClean="0"/>
              <a:t>kelimesi, Kuran’da kullanıldığı şekliyle iffet ve haya demektir. </a:t>
            </a:r>
            <a:br>
              <a:rPr lang="tr-TR" sz="3200" dirty="0" smtClean="0"/>
            </a:br>
            <a:r>
              <a:rPr lang="tr-TR" sz="3200" dirty="0" err="1" smtClean="0"/>
              <a:t>Kur’anda</a:t>
            </a:r>
            <a:r>
              <a:rPr lang="tr-TR" sz="3200" dirty="0" smtClean="0"/>
              <a:t> fercin korunmasından maksat kişilerin iffetli davranarak, zinadan korunmalarıdır.  </a:t>
            </a:r>
            <a:br>
              <a:rPr lang="tr-TR" sz="3200" dirty="0" smtClean="0"/>
            </a:br>
            <a:r>
              <a:rPr lang="tr-TR" sz="3200" dirty="0" smtClean="0"/>
              <a:t>Zira, Hz. Meryem’den bahseden ayette </a:t>
            </a:r>
            <a:r>
              <a:rPr lang="tr-TR" sz="3200" b="1" dirty="0" smtClean="0">
                <a:solidFill>
                  <a:srgbClr val="FF0000"/>
                </a:solidFill>
              </a:rPr>
              <a:t>«fercini/iffetini </a:t>
            </a:r>
            <a:r>
              <a:rPr lang="tr-TR" sz="3200" dirty="0" smtClean="0"/>
              <a:t>(tabiri caizse, bir kaleyi korur gibi) </a:t>
            </a:r>
            <a:r>
              <a:rPr lang="tr-TR" sz="3200" b="1" dirty="0" smtClean="0">
                <a:solidFill>
                  <a:srgbClr val="FF0000"/>
                </a:solidFill>
              </a:rPr>
              <a:t>korudu»</a:t>
            </a:r>
            <a:r>
              <a:rPr lang="tr-TR" sz="3200" b="1" dirty="0" smtClean="0">
                <a:solidFill>
                  <a:srgbClr val="FFFF00"/>
                </a:solidFill>
              </a:rPr>
              <a:t> </a:t>
            </a:r>
            <a:r>
              <a:rPr lang="tr-TR" sz="3200" dirty="0" smtClean="0"/>
              <a:t>denir. </a:t>
            </a:r>
            <a:r>
              <a:rPr lang="tr-TR" sz="3200" dirty="0" err="1" smtClean="0"/>
              <a:t>Bkz</a:t>
            </a:r>
            <a:r>
              <a:rPr lang="tr-TR" sz="3200" dirty="0" smtClean="0"/>
              <a:t>, </a:t>
            </a:r>
            <a:r>
              <a:rPr lang="tr-TR" sz="3200" dirty="0" err="1" smtClean="0"/>
              <a:t>Tahrim</a:t>
            </a:r>
            <a:r>
              <a:rPr lang="tr-TR" sz="3200" dirty="0" smtClean="0"/>
              <a:t>, 66/12.   </a:t>
            </a:r>
            <a:br>
              <a:rPr lang="tr-TR" sz="3200" dirty="0" smtClean="0"/>
            </a:br>
            <a:endParaRPr lang="tr-TR" sz="3200" u="sng" dirty="0"/>
          </a:p>
        </p:txBody>
      </p:sp>
    </p:spTree>
    <p:extLst>
      <p:ext uri="{BB962C8B-B14F-4D97-AF65-F5344CB8AC3E}">
        <p14:creationId xmlns:p14="http://schemas.microsoft.com/office/powerpoint/2010/main" val="1548102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6244" y="1071716"/>
            <a:ext cx="10006983" cy="4954039"/>
          </a:xfrm>
        </p:spPr>
        <p:txBody>
          <a:bodyPr>
            <a:normAutofit fontScale="90000"/>
          </a:bodyPr>
          <a:lstStyle/>
          <a:p>
            <a:r>
              <a:rPr lang="ar-AE" sz="2800" dirty="0" smtClean="0"/>
              <a:t>قل للمؤمنات يغضضن من أبصارهن ويحفظن فروجهن ولابدين زنتهن إلا ماظهر منها وليضربن بخمرهن على جيوبهن</a:t>
            </a: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3100" b="1" dirty="0" smtClean="0"/>
              <a:t>«(Ey peygamberim!) Mümin kadınlara söyle, gözlerini (haramdan) sakınsınlar, ırzlarını (zinadan) korusunlar, görünen yerler (el ve yüzler) hariç ziynetlerini, elbiselerini(ziynet yerlerini) açmasınlar, başörtülerini yakalarının üzerine gelecek şekilde örtsünler.» </a:t>
            </a:r>
            <a:br>
              <a:rPr lang="tr-TR" sz="3100" b="1" dirty="0" smtClean="0"/>
            </a:br>
            <a:r>
              <a:rPr lang="tr-TR" sz="3100" b="1" dirty="0" smtClean="0">
                <a:solidFill>
                  <a:srgbClr val="FF0000"/>
                </a:solidFill>
              </a:rPr>
              <a:t>Nur, 24/31</a:t>
            </a:r>
            <a:r>
              <a:rPr lang="tr-TR" sz="3100" b="1" dirty="0" smtClean="0"/>
              <a:t/>
            </a:r>
            <a:br>
              <a:rPr lang="tr-TR" sz="3100" b="1" dirty="0" smtClean="0"/>
            </a:br>
            <a:r>
              <a:rPr lang="tr-TR" sz="2800" dirty="0" smtClean="0"/>
              <a:t/>
            </a:r>
            <a:br>
              <a:rPr lang="tr-TR" sz="2800" dirty="0" smtClean="0"/>
            </a:br>
            <a:endParaRPr lang="tr-TR" sz="2800" dirty="0"/>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76628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433" y="825910"/>
            <a:ext cx="8760094" cy="4955458"/>
          </a:xfrm>
        </p:spPr>
        <p:txBody>
          <a:bodyPr/>
          <a:lstStyle/>
          <a:p>
            <a:pPr algn="l"/>
            <a:r>
              <a:rPr lang="tr-TR" sz="2400" dirty="0" smtClean="0"/>
              <a:t> </a:t>
            </a:r>
            <a:r>
              <a:rPr lang="tr-TR" sz="2800" u="sng" dirty="0" smtClean="0"/>
              <a:t>SÜS </a:t>
            </a:r>
            <a:r>
              <a:rPr lang="tr-TR" sz="2800" dirty="0" smtClean="0"/>
              <a:t>diye çevrilen </a:t>
            </a:r>
            <a:r>
              <a:rPr lang="tr-TR" sz="2800" b="1" dirty="0" smtClean="0">
                <a:solidFill>
                  <a:srgbClr val="FF0000"/>
                </a:solidFill>
              </a:rPr>
              <a:t>ziynet</a:t>
            </a:r>
            <a:r>
              <a:rPr lang="tr-TR" sz="2800" dirty="0" smtClean="0"/>
              <a:t> kelimesi Kur'an'da, elbise, takı, hoşa giden güzel bulunan nesneler, insanı maddi veya manevi olarak güzelleştiren şeyler manasında kullanılmıştır.</a:t>
            </a:r>
            <a:br>
              <a:rPr lang="tr-TR" sz="2800" dirty="0" smtClean="0"/>
            </a:br>
            <a:r>
              <a:rPr lang="tr-TR" sz="2800" dirty="0" smtClean="0"/>
              <a:t>Malumdur ki, mücevherat </a:t>
            </a:r>
            <a:r>
              <a:rPr lang="tr-TR" sz="2800" dirty="0"/>
              <a:t>d</a:t>
            </a:r>
            <a:r>
              <a:rPr lang="tr-TR" sz="2800" dirty="0" smtClean="0"/>
              <a:t>eğerli  olup ve zarara uğraması istenmeyen şeylerdendir.</a:t>
            </a:r>
            <a:br>
              <a:rPr lang="tr-TR" sz="2800" dirty="0" smtClean="0"/>
            </a:br>
            <a:r>
              <a:rPr lang="tr-TR" sz="2800" dirty="0" smtClean="0"/>
              <a:t> -</a:t>
            </a:r>
            <a:r>
              <a:rPr lang="tr-TR" sz="2800" u="sng" dirty="0" smtClean="0"/>
              <a:t>Dışarıda kalan süs</a:t>
            </a:r>
            <a:r>
              <a:rPr lang="tr-TR" sz="2800" dirty="0" smtClean="0"/>
              <a:t>  örtme mecburiyeti bulunmayan yerler belirlenirken yüz ve eller şeklinde bir ortak yorum oluşmuştur</a:t>
            </a:r>
            <a:r>
              <a:rPr lang="tr-TR" sz="2800" dirty="0"/>
              <a:t>. </a:t>
            </a:r>
            <a:r>
              <a:rPr lang="tr-TR" sz="2800" dirty="0" smtClean="0"/>
              <a:t/>
            </a:r>
            <a:br>
              <a:rPr lang="tr-TR" sz="2800" dirty="0" smtClean="0"/>
            </a:br>
            <a:r>
              <a:rPr lang="tr-TR" sz="2800" dirty="0" smtClean="0"/>
              <a:t>-Baş </a:t>
            </a:r>
            <a:r>
              <a:rPr lang="tr-TR" sz="2800" dirty="0"/>
              <a:t>örtülerini yakalarına bağlasınlar ayetinde geçen  </a:t>
            </a:r>
            <a:r>
              <a:rPr lang="ar-AE" sz="2800" dirty="0"/>
              <a:t>خمر</a:t>
            </a:r>
            <a:r>
              <a:rPr lang="tr-TR" sz="2800" dirty="0"/>
              <a:t>  kelimesi baş örtüsü demektir.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379526" y="1773381"/>
            <a:ext cx="2092037" cy="35744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138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3827" y="471948"/>
            <a:ext cx="9370547" cy="5574891"/>
          </a:xfrm>
        </p:spPr>
        <p:txBody>
          <a:bodyPr>
            <a:normAutofit fontScale="90000"/>
          </a:bodyPr>
          <a:lstStyle/>
          <a:p>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800" dirty="0" smtClean="0"/>
              <a:t> </a:t>
            </a:r>
            <a:r>
              <a:rPr lang="ar-AE" sz="2400" dirty="0"/>
              <a:t>و</a:t>
            </a:r>
            <a:r>
              <a:rPr lang="ar-AE" sz="4000" dirty="0"/>
              <a:t>َلَا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a:t>
            </a:r>
            <a:r>
              <a:rPr lang="ar-AE" sz="4000" dirty="0" smtClean="0"/>
              <a:t>النِّسَاء</a:t>
            </a:r>
            <a:r>
              <a:rPr lang="tr-TR" sz="4000" dirty="0" smtClean="0"/>
              <a:t> </a:t>
            </a:r>
            <a:br>
              <a:rPr lang="tr-TR" sz="4000" dirty="0" smtClean="0"/>
            </a:br>
            <a:r>
              <a:rPr lang="tr-TR" sz="4000" dirty="0"/>
              <a:t> </a:t>
            </a:r>
            <a:r>
              <a:rPr lang="tr-TR" sz="4000" dirty="0" smtClean="0"/>
              <a:t>  </a:t>
            </a:r>
            <a:r>
              <a:rPr lang="ar-AE" sz="4000" dirty="0"/>
              <a:t>وَلَا يَضْرِبْنَ بِأَرْجُلِهِنَّ لِيُعْلَمَ مَا يُخْفِينَ مِن زِينَتِهِنَّ وَتُوبُوا إِلَى اللَّهِ جَمِيعًا أَيُّهَا الْمُؤْمِنُونَ لَعَلَّكُمْ تُفْلِحُونَ </a:t>
            </a:r>
            <a:r>
              <a:rPr lang="ar-AE" sz="4000" dirty="0" smtClean="0"/>
              <a:t>﴿٣١</a:t>
            </a:r>
            <a:r>
              <a:rPr lang="ar-AE" sz="4000" dirty="0"/>
              <a:t>﴾ </a:t>
            </a:r>
            <a:r>
              <a:rPr lang="tr-TR" sz="4000" dirty="0"/>
              <a:t/>
            </a:r>
            <a:br>
              <a:rPr lang="tr-TR" sz="4000" dirty="0"/>
            </a:br>
            <a:r>
              <a:rPr lang="tr-TR" sz="4000" dirty="0"/>
              <a:t> </a:t>
            </a:r>
            <a:br>
              <a:rPr lang="tr-TR" sz="4000" dirty="0"/>
            </a:br>
            <a:r>
              <a:rPr lang="tr-TR" sz="4000" dirty="0" smtClean="0"/>
              <a:t/>
            </a:r>
            <a:br>
              <a:rPr lang="tr-TR" sz="4000" dirty="0" smtClean="0"/>
            </a:br>
            <a:r>
              <a:rPr lang="tr-TR" sz="2400" dirty="0"/>
              <a:t/>
            </a:r>
            <a:br>
              <a:rPr lang="tr-TR" sz="2400" dirty="0"/>
            </a:br>
            <a:r>
              <a:rPr lang="tr-TR" sz="2400" dirty="0" smtClean="0"/>
              <a:t/>
            </a:r>
            <a:br>
              <a:rPr lang="tr-TR" sz="2400" dirty="0" smtClean="0"/>
            </a:br>
            <a:endParaRPr lang="tr-TR" sz="2400" dirty="0"/>
          </a:p>
        </p:txBody>
      </p:sp>
    </p:spTree>
    <p:extLst>
      <p:ext uri="{BB962C8B-B14F-4D97-AF65-F5344CB8AC3E}">
        <p14:creationId xmlns:p14="http://schemas.microsoft.com/office/powerpoint/2010/main" val="263796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2108" y="324466"/>
            <a:ext cx="9745555" cy="6029200"/>
          </a:xfrm>
        </p:spPr>
        <p:txBody>
          <a:bodyPr>
            <a:normAutofit/>
          </a:bodyPr>
          <a:lstStyle/>
          <a:p>
            <a:pPr algn="l"/>
            <a:r>
              <a:rPr lang="tr-TR" sz="2400" dirty="0"/>
              <a:t/>
            </a:r>
            <a:br>
              <a:rPr lang="tr-TR" sz="2400" dirty="0"/>
            </a:br>
            <a:r>
              <a:rPr lang="tr-TR" sz="2400" dirty="0"/>
              <a:t/>
            </a:r>
            <a:br>
              <a:rPr lang="tr-TR" sz="2400" dirty="0"/>
            </a:br>
            <a:r>
              <a:rPr lang="tr-TR" sz="2400" dirty="0" smtClean="0"/>
              <a:t>   </a:t>
            </a:r>
            <a:r>
              <a:rPr lang="tr-TR" sz="2400" b="1" dirty="0" smtClean="0"/>
              <a:t>«</a:t>
            </a:r>
            <a:r>
              <a:rPr lang="tr-TR" sz="2800" b="1" dirty="0" smtClean="0"/>
              <a:t>Ziynetlerini</a:t>
            </a:r>
            <a:r>
              <a:rPr lang="tr-TR" sz="2800" b="1" dirty="0"/>
              <a:t>, kocalarından, yahut babalarından, yahut kocalarının babalarından, yahut oğullarından, yahut üvey oğullarından, yahut erkek kardeşlerinden, yahut </a:t>
            </a:r>
            <a:r>
              <a:rPr lang="tr-TR" sz="2800" b="1" dirty="0" smtClean="0"/>
              <a:t>erkek </a:t>
            </a:r>
            <a:r>
              <a:rPr lang="tr-TR" sz="2800" b="1" dirty="0"/>
              <a:t>yahut erkek kardeşlerinin oğullarından, yahut kız kardeşlerinin oğullarından, yahut </a:t>
            </a:r>
            <a:r>
              <a:rPr lang="tr-TR" sz="2800" b="1" dirty="0" smtClean="0"/>
              <a:t>Müslüman </a:t>
            </a:r>
            <a:r>
              <a:rPr lang="tr-TR" sz="2800" b="1" dirty="0"/>
              <a:t>kadınlardan, yahut sahip </a:t>
            </a:r>
            <a:r>
              <a:rPr lang="tr-TR" sz="2800" b="1" dirty="0" smtClean="0"/>
              <a:t>oldukları  </a:t>
            </a:r>
            <a:r>
              <a:rPr lang="tr-TR" sz="2800" b="1" dirty="0"/>
              <a:t>kölelerden, yahut erkekliği kalmamış hizmetçilerden, yahut da henüz kadınların mahrem yerlerine vakıf olmayan erkek çocuklardan başkalarına </a:t>
            </a:r>
            <a:r>
              <a:rPr lang="tr-TR" sz="2800" b="1" dirty="0" smtClean="0"/>
              <a:t>göstermesinler.</a:t>
            </a:r>
            <a:r>
              <a:rPr lang="tr-TR" sz="2800" dirty="0"/>
              <a:t> </a:t>
            </a:r>
            <a:r>
              <a:rPr lang="tr-TR" sz="2800" b="1" dirty="0" smtClean="0"/>
              <a:t>Gizledikleri </a:t>
            </a:r>
            <a:r>
              <a:rPr lang="tr-TR" sz="2800" b="1" dirty="0"/>
              <a:t>ziynetler bilinsin diye ayaklarını yere vurmasınlar. </a:t>
            </a:r>
            <a:r>
              <a:rPr lang="tr-TR" sz="2800" b="1" dirty="0" smtClean="0"/>
              <a:t>Ey </a:t>
            </a:r>
            <a:r>
              <a:rPr lang="tr-TR" sz="2800" b="1" dirty="0"/>
              <a:t>müminler, hep birlikte tövbe ediniz ki kurtuluşa eresiniz!»  </a:t>
            </a:r>
            <a:r>
              <a:rPr lang="tr-TR" sz="2800" b="1" dirty="0" smtClean="0"/>
              <a:t/>
            </a:r>
            <a:br>
              <a:rPr lang="tr-TR" sz="2800" b="1" dirty="0" smtClean="0"/>
            </a:br>
            <a:r>
              <a:rPr lang="tr-TR" sz="2800" b="1" dirty="0" smtClean="0">
                <a:solidFill>
                  <a:srgbClr val="FF0000"/>
                </a:solidFill>
              </a:rPr>
              <a:t>NUR SURESİ, 31. AYET</a:t>
            </a:r>
            <a:br>
              <a:rPr lang="tr-TR" sz="2800" b="1" dirty="0" smtClean="0">
                <a:solidFill>
                  <a:srgbClr val="FF0000"/>
                </a:solidFill>
              </a:rPr>
            </a:br>
            <a:r>
              <a:rPr lang="tr-TR" sz="2800" dirty="0" smtClean="0"/>
              <a:t> </a:t>
            </a:r>
            <a:endParaRPr lang="tr-TR" sz="2800" b="1" dirty="0"/>
          </a:p>
        </p:txBody>
      </p:sp>
    </p:spTree>
    <p:extLst>
      <p:ext uri="{BB962C8B-B14F-4D97-AF65-F5344CB8AC3E}">
        <p14:creationId xmlns:p14="http://schemas.microsoft.com/office/powerpoint/2010/main" val="2778714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2" y="452718"/>
            <a:ext cx="8109961" cy="5477027"/>
          </a:xfrm>
        </p:spPr>
        <p:txBody>
          <a:bodyPr>
            <a:normAutofit fontScale="90000"/>
          </a:bodyPr>
          <a:lstStyle/>
          <a:p>
            <a:pPr algn="l"/>
            <a:r>
              <a:rPr lang="tr-TR" dirty="0" smtClean="0"/>
              <a:t/>
            </a:r>
            <a:br>
              <a:rPr lang="tr-TR" dirty="0" smtClean="0"/>
            </a:br>
            <a:r>
              <a:rPr lang="tr-TR" dirty="0" smtClean="0"/>
              <a:t> </a:t>
            </a:r>
            <a:r>
              <a:rPr lang="tr-TR" sz="2400" b="1" dirty="0" smtClean="0">
                <a:solidFill>
                  <a:schemeClr val="tx1"/>
                </a:solidFill>
              </a:rPr>
              <a:t>Cahiliye devrinde kadınlar ayak bileklerine halhal gibi ziynetler takarlar, yürürken ses çıkarsın diye ayaklarını yere vururlardı.</a:t>
            </a:r>
            <a:r>
              <a:rPr lang="tr-TR" sz="2400" b="1" dirty="0">
                <a:solidFill>
                  <a:schemeClr val="tx1"/>
                </a:solidFill>
              </a:rPr>
              <a:t/>
            </a:r>
            <a:br>
              <a:rPr lang="tr-TR" sz="2400" b="1" dirty="0">
                <a:solidFill>
                  <a:schemeClr val="tx1"/>
                </a:solidFill>
              </a:rPr>
            </a:br>
            <a:r>
              <a:rPr lang="tr-TR" sz="2400" b="1" dirty="0" smtClean="0">
                <a:solidFill>
                  <a:schemeClr val="tx1"/>
                </a:solidFill>
              </a:rPr>
              <a:t> Bunun menedilmesi, örtünmenin amacı bakımından çok önemli ve anlamlıdır. Çünkü meselenin özü karşı tarafın dikkatini </a:t>
            </a:r>
            <a:r>
              <a:rPr lang="tr-TR" sz="2400" b="1" dirty="0" err="1" smtClean="0">
                <a:solidFill>
                  <a:schemeClr val="tx1"/>
                </a:solidFill>
              </a:rPr>
              <a:t>celb</a:t>
            </a:r>
            <a:r>
              <a:rPr lang="tr-TR" sz="2400" b="1" dirty="0" smtClean="0">
                <a:solidFill>
                  <a:schemeClr val="tx1"/>
                </a:solidFill>
              </a:rPr>
              <a:t> etmemektir. </a:t>
            </a:r>
            <a:br>
              <a:rPr lang="tr-TR" sz="2400" b="1" dirty="0" smtClean="0">
                <a:solidFill>
                  <a:schemeClr val="tx1"/>
                </a:solidFill>
              </a:rPr>
            </a:br>
            <a:r>
              <a:rPr lang="tr-TR" sz="2400" b="1" dirty="0" smtClean="0">
                <a:solidFill>
                  <a:schemeClr val="tx1"/>
                </a:solidFill>
              </a:rPr>
              <a:t>Müslüman kadın, duruşuyla, giyinişiyle, konuşmasıyla kısacası her tavrıyla ağırbaşlı olmalıdır. Kültürel kodlarımızda yerleşmiş ve kendi şahsında annelik gibi bir cevheri de  taşıması sebebiyle </a:t>
            </a:r>
            <a:r>
              <a:rPr lang="tr-TR" sz="2400" b="1" i="1" dirty="0" smtClean="0">
                <a:solidFill>
                  <a:srgbClr val="FF0000"/>
                </a:solidFill>
              </a:rPr>
              <a:t>kadının dişiliğinden ziyade kişiliği ve şahsiyeti </a:t>
            </a:r>
            <a:r>
              <a:rPr lang="tr-TR" sz="2400" b="1" dirty="0" smtClean="0">
                <a:solidFill>
                  <a:schemeClr val="tx1"/>
                </a:solidFill>
              </a:rPr>
              <a:t>ön plandadır.</a:t>
            </a:r>
            <a:r>
              <a:rPr lang="tr-TR" sz="2400" dirty="0" smtClean="0"/>
              <a:t/>
            </a:r>
            <a:br>
              <a:rPr lang="tr-TR" sz="2400" dirty="0" smtClean="0"/>
            </a:br>
            <a:endParaRPr lang="tr-TR"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1" r="3690" b="3690"/>
          <a:stretch/>
        </p:blipFill>
        <p:spPr>
          <a:xfrm>
            <a:off x="9033164" y="1933466"/>
            <a:ext cx="2370468" cy="3192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1262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0545" y="1759527"/>
            <a:ext cx="9924770" cy="4375985"/>
          </a:xfrm>
        </p:spPr>
        <p:txBody>
          <a:bodyPr>
            <a:normAutofit fontScale="90000"/>
          </a:bodyPr>
          <a:lstStyle/>
          <a:p>
            <a:pPr algn="l"/>
            <a:r>
              <a:rPr lang="tr-TR" sz="2400" dirty="0" smtClean="0"/>
              <a:t> </a:t>
            </a:r>
            <a:br>
              <a:rPr lang="tr-TR" sz="2400" dirty="0" smtClean="0"/>
            </a:br>
            <a:r>
              <a:rPr lang="tr-TR" sz="2400" dirty="0"/>
              <a:t/>
            </a:r>
            <a:br>
              <a:rPr lang="tr-TR" sz="2400" dirty="0"/>
            </a:br>
            <a:r>
              <a:rPr lang="tr-TR" sz="2400" b="1" i="1" dirty="0">
                <a:solidFill>
                  <a:srgbClr val="FF0000"/>
                </a:solidFill>
              </a:rPr>
              <a:t>"Ateş ehlinden iki sınıf vardır, henüz onları görmedim: Yanlarında sığır kuyruğu gibi </a:t>
            </a:r>
            <a:r>
              <a:rPr lang="tr-TR" sz="2400" b="1" i="1" dirty="0" smtClean="0">
                <a:solidFill>
                  <a:srgbClr val="FF0000"/>
                </a:solidFill>
              </a:rPr>
              <a:t>bir şeyler </a:t>
            </a:r>
            <a:r>
              <a:rPr lang="tr-TR" sz="2400" b="1" i="1" dirty="0">
                <a:solidFill>
                  <a:srgbClr val="FF0000"/>
                </a:solidFill>
              </a:rPr>
              <a:t>taşıyıp onu insanlara vuran insanlar; giyinmiş, çıplak kadınlar ki bunlar Allah'a </a:t>
            </a:r>
            <a:r>
              <a:rPr lang="tr-TR" sz="2400" b="1" i="1" dirty="0" err="1">
                <a:solidFill>
                  <a:srgbClr val="FF0000"/>
                </a:solidFill>
              </a:rPr>
              <a:t>taatten</a:t>
            </a:r>
            <a:r>
              <a:rPr lang="tr-TR" sz="2400" b="1" i="1" dirty="0">
                <a:solidFill>
                  <a:srgbClr val="FF0000"/>
                </a:solidFill>
              </a:rPr>
              <a:t> dışarı çıkmışlardır. Bunlar, başkalarını da baştan çıkarırlar. Başları deve hörgücü  gibidir. Bu kadınlar cennete girmek şöyle dursun, kokusunu dahi almazlar. Halbuki onun kokusu şu </a:t>
            </a:r>
            <a:r>
              <a:rPr lang="tr-TR" sz="2400" b="1" i="1" dirty="0" err="1">
                <a:solidFill>
                  <a:srgbClr val="FF0000"/>
                </a:solidFill>
              </a:rPr>
              <a:t>şu</a:t>
            </a:r>
            <a:r>
              <a:rPr lang="tr-TR" sz="2400" b="1" i="1" dirty="0">
                <a:solidFill>
                  <a:srgbClr val="FF0000"/>
                </a:solidFill>
              </a:rPr>
              <a:t> kadar uzak mesafeden duyulur."</a:t>
            </a:r>
            <a:r>
              <a:rPr lang="tr-TR" sz="2400" b="1" dirty="0"/>
              <a:t> </a:t>
            </a:r>
            <a:r>
              <a:rPr lang="tr-TR" sz="2400" dirty="0"/>
              <a:t>buyurdular."</a:t>
            </a:r>
            <a:r>
              <a:rPr lang="tr-TR" sz="2400" i="1" dirty="0"/>
              <a:t> [Müslim, Cennet  53, (2857), 52, (2128</a:t>
            </a:r>
            <a:r>
              <a:rPr lang="tr-TR" sz="2400" i="1" dirty="0" smtClean="0"/>
              <a:t>).]</a:t>
            </a:r>
            <a:r>
              <a:rPr lang="tr-TR" sz="2400" dirty="0"/>
              <a:t/>
            </a:r>
            <a:br>
              <a:rPr lang="tr-TR" sz="2400" dirty="0"/>
            </a:br>
            <a:r>
              <a:rPr lang="tr-TR" sz="2400" dirty="0"/>
              <a:t/>
            </a:r>
            <a:br>
              <a:rPr lang="tr-TR" sz="2400" dirty="0"/>
            </a:br>
            <a:r>
              <a:rPr lang="tr-TR" sz="2400" dirty="0" smtClean="0"/>
              <a:t>Bir kadın örtündüğü halde SESİ, KOKUSU, TAVRI</a:t>
            </a:r>
            <a:r>
              <a:rPr lang="tr-TR" sz="2400" dirty="0"/>
              <a:t> </a:t>
            </a:r>
            <a:r>
              <a:rPr lang="tr-TR" sz="2400" dirty="0" smtClean="0"/>
              <a:t>vb. ile kasıtlı olarak karşı cinsin dikkatini üzerine çekmeye yönelirse O, hadiste geçen </a:t>
            </a:r>
            <a:r>
              <a:rPr lang="tr-TR" sz="2400" b="1" i="1" dirty="0" smtClean="0">
                <a:solidFill>
                  <a:srgbClr val="FF0000"/>
                </a:solidFill>
              </a:rPr>
              <a:t>örtülü çıplaklardan</a:t>
            </a:r>
            <a:r>
              <a:rPr lang="tr-TR" sz="2400" b="1" dirty="0" smtClean="0">
                <a:solidFill>
                  <a:srgbClr val="FF0000"/>
                </a:solidFill>
              </a:rPr>
              <a:t> </a:t>
            </a:r>
            <a:r>
              <a:rPr lang="tr-TR" sz="2400" dirty="0" smtClean="0"/>
              <a:t>olur.</a:t>
            </a:r>
            <a:br>
              <a:rPr lang="tr-TR" sz="2400" dirty="0" smtClean="0"/>
            </a:br>
            <a:r>
              <a:rPr lang="tr-TR" sz="2400" dirty="0" smtClean="0"/>
              <a:t/>
            </a:r>
            <a:br>
              <a:rPr lang="tr-TR" sz="2400" dirty="0" smtClean="0"/>
            </a:br>
            <a:endParaRPr lang="tr-TR" sz="2400" dirty="0"/>
          </a:p>
        </p:txBody>
      </p:sp>
    </p:spTree>
    <p:extLst>
      <p:ext uri="{BB962C8B-B14F-4D97-AF65-F5344CB8AC3E}">
        <p14:creationId xmlns:p14="http://schemas.microsoft.com/office/powerpoint/2010/main" val="1358155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9818" y="1720840"/>
            <a:ext cx="8174182" cy="4524315"/>
          </a:xfrm>
          <a:prstGeom prst="rect">
            <a:avLst/>
          </a:prstGeom>
        </p:spPr>
        <p:txBody>
          <a:bodyPr wrap="square">
            <a:spAutoFit/>
          </a:bodyPr>
          <a:lstStyle/>
          <a:p>
            <a:r>
              <a:rPr lang="tr-TR" sz="2400" b="1" i="1" dirty="0" err="1">
                <a:solidFill>
                  <a:srgbClr val="FF0000"/>
                </a:solidFill>
              </a:rPr>
              <a:t>Kâsiyat</a:t>
            </a:r>
            <a:r>
              <a:rPr lang="tr-TR" sz="2400" b="1" dirty="0"/>
              <a:t> </a:t>
            </a:r>
            <a:r>
              <a:rPr lang="tr-TR" sz="2400" dirty="0"/>
              <a:t>"</a:t>
            </a:r>
            <a:r>
              <a:rPr lang="tr-TR" sz="2400" b="1" dirty="0"/>
              <a:t>giyinmiş kadınlar" demektir, </a:t>
            </a:r>
            <a:r>
              <a:rPr lang="tr-TR" sz="2400" b="1" i="1" dirty="0" err="1">
                <a:solidFill>
                  <a:srgbClr val="FF0000"/>
                </a:solidFill>
              </a:rPr>
              <a:t>âriyat</a:t>
            </a:r>
            <a:r>
              <a:rPr lang="tr-TR" sz="2400" b="1" dirty="0">
                <a:solidFill>
                  <a:srgbClr val="FF0000"/>
                </a:solidFill>
              </a:rPr>
              <a:t> </a:t>
            </a:r>
            <a:r>
              <a:rPr lang="tr-TR" sz="2400" b="1" dirty="0"/>
              <a:t>da "çıplak kadınlar"  demektir. Kadın, hadiste iki zıt vasıfla tavsif edilmektedir: "Giyinmiş fakat çıplak kadın." Alimler, bunu farklı yorumlara tabi tutarlar:</a:t>
            </a:r>
          </a:p>
          <a:p>
            <a:r>
              <a:rPr lang="tr-TR" sz="2400" b="1" dirty="0"/>
              <a:t>* Bazıları </a:t>
            </a:r>
            <a:r>
              <a:rPr lang="tr-TR" sz="2400" b="1" dirty="0" err="1"/>
              <a:t>kâsiyatı</a:t>
            </a:r>
            <a:r>
              <a:rPr lang="tr-TR" sz="2400" b="1" dirty="0"/>
              <a:t> Allah'ın nimetine  bürünmüş fakat şükür yönüyle çıplak yani nimetlerin şükrünü eda etmeyen kadınlar diye yorumlamıştır.</a:t>
            </a:r>
          </a:p>
          <a:p>
            <a:r>
              <a:rPr lang="tr-TR" sz="2400" b="1" dirty="0"/>
              <a:t>* Bir kısmı: Kadın kadınlık yönünü ortaya koymak, dikkatleri çekmek için, vücudunun bir kısmını örttüğü halde,  diğer bir kısmını açar diye yorumlamıştır.</a:t>
            </a:r>
          </a:p>
          <a:p>
            <a:r>
              <a:rPr lang="tr-TR" sz="2400" b="1" dirty="0"/>
              <a:t>* Bir kısmı da bedenini gösteren şeffaf elbiseler giyenler kastedilmiş demiştir.</a:t>
            </a:r>
          </a:p>
        </p:txBody>
      </p:sp>
    </p:spTree>
    <p:extLst>
      <p:ext uri="{BB962C8B-B14F-4D97-AF65-F5344CB8AC3E}">
        <p14:creationId xmlns:p14="http://schemas.microsoft.com/office/powerpoint/2010/main" val="287777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3163" y="1388534"/>
            <a:ext cx="6234545" cy="1371600"/>
          </a:xfrm>
        </p:spPr>
        <p:txBody>
          <a:bodyPr>
            <a:noAutofit/>
          </a:bodyPr>
          <a:lstStyle/>
          <a:p>
            <a:pPr algn="l"/>
            <a:r>
              <a:rPr lang="tr-TR" sz="3200" b="1" i="1" dirty="0">
                <a:solidFill>
                  <a:srgbClr val="FF0000"/>
                </a:solidFill>
              </a:rPr>
              <a:t>TESETTÜR, </a:t>
            </a:r>
            <a:r>
              <a:rPr lang="tr-TR" sz="3200" b="1" dirty="0" smtClean="0">
                <a:solidFill>
                  <a:srgbClr val="FF0000"/>
                </a:solidFill>
              </a:rPr>
              <a:t/>
            </a:r>
            <a:br>
              <a:rPr lang="tr-TR" sz="3200" b="1" dirty="0" smtClean="0">
                <a:solidFill>
                  <a:srgbClr val="FF0000"/>
                </a:solidFill>
              </a:rPr>
            </a:br>
            <a:r>
              <a:rPr lang="tr-TR" sz="3200" b="1" i="1" dirty="0" smtClean="0">
                <a:solidFill>
                  <a:srgbClr val="FF0000"/>
                </a:solidFill>
              </a:rPr>
              <a:t>MODAYA KURBAN GİTMESİN</a:t>
            </a:r>
            <a:r>
              <a:rPr lang="tr-TR" sz="3200" b="1" dirty="0" smtClean="0">
                <a:solidFill>
                  <a:srgbClr val="FF0000"/>
                </a:solidFill>
              </a:rPr>
              <a:t>!</a:t>
            </a:r>
            <a:r>
              <a:rPr lang="tr-TR" sz="3200" b="1" dirty="0">
                <a:solidFill>
                  <a:srgbClr val="FF0000"/>
                </a:solidFill>
              </a:rPr>
              <a:t/>
            </a:r>
            <a:br>
              <a:rPr lang="tr-TR" sz="3200" b="1" dirty="0">
                <a:solidFill>
                  <a:srgbClr val="FF0000"/>
                </a:solidFill>
              </a:rPr>
            </a:br>
            <a:endParaRPr lang="tr-TR" sz="3200" dirty="0">
              <a:solidFill>
                <a:srgbClr val="FF0000"/>
              </a:solidFill>
            </a:endParaRPr>
          </a:p>
        </p:txBody>
      </p:sp>
      <p:sp>
        <p:nvSpPr>
          <p:cNvPr id="4" name="Metin Yer Tutucusu 3"/>
          <p:cNvSpPr>
            <a:spLocks noGrp="1"/>
          </p:cNvSpPr>
          <p:nvPr>
            <p:ph type="body" sz="half" idx="2"/>
          </p:nvPr>
        </p:nvSpPr>
        <p:spPr>
          <a:xfrm>
            <a:off x="1293810" y="3031065"/>
            <a:ext cx="5813571" cy="2438404"/>
          </a:xfrm>
        </p:spPr>
        <p:txBody>
          <a:bodyPr>
            <a:noAutofit/>
          </a:bodyPr>
          <a:lstStyle/>
          <a:p>
            <a:pPr algn="l"/>
            <a:r>
              <a:rPr lang="tr-TR" sz="2800" b="1" dirty="0"/>
              <a:t>Yüz şekline, vücut tipine göre eşarp bağlanmaz.</a:t>
            </a:r>
            <a:br>
              <a:rPr lang="tr-TR" sz="2800" b="1" dirty="0"/>
            </a:br>
            <a:r>
              <a:rPr lang="tr-TR" sz="2800" b="1" dirty="0"/>
              <a:t>Tesettürde amaç dikkat çekmemektir bu sebeple inanan </a:t>
            </a:r>
            <a:r>
              <a:rPr lang="tr-TR" sz="2800" b="1" dirty="0" smtClean="0"/>
              <a:t>kadın, </a:t>
            </a:r>
            <a:r>
              <a:rPr lang="tr-TR" sz="2800" b="1" dirty="0"/>
              <a:t>bakışları kendine çevirecek şekilde </a:t>
            </a:r>
            <a:r>
              <a:rPr lang="tr-TR" sz="2800" b="1" dirty="0" smtClean="0"/>
              <a:t>makyaj yapmaktan </a:t>
            </a:r>
            <a:r>
              <a:rPr lang="tr-TR" sz="2800" b="1" dirty="0"/>
              <a:t>kaçınmalıdır.</a:t>
            </a:r>
          </a:p>
        </p:txBody>
      </p:sp>
      <p:pic>
        <p:nvPicPr>
          <p:cNvPr id="5" name="Picture 2"/>
          <p:cNvPicPr>
            <a:picLocks noGrp="1" noChangeAspect="1" noChangeArrowheads="1"/>
          </p:cNvPicPr>
          <p:nvPr>
            <p:ph idx="1"/>
          </p:nvPr>
        </p:nvPicPr>
        <p:blipFill rotWithShape="1">
          <a:blip r:embed="rId2" cstate="print"/>
          <a:srcRect l="11" r="-932" b="67939"/>
          <a:stretch/>
        </p:blipFill>
        <p:spPr bwMode="auto">
          <a:xfrm>
            <a:off x="7800109" y="1513226"/>
            <a:ext cx="3546763" cy="40809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930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1273" y="858981"/>
            <a:ext cx="10432471" cy="5268441"/>
          </a:xfrm>
        </p:spPr>
        <p:txBody>
          <a:bodyPr>
            <a:normAutofit fontScale="90000"/>
          </a:bodyPr>
          <a:lstStyle/>
          <a:p>
            <a:pPr algn="l"/>
            <a:r>
              <a:rPr lang="tr-TR" sz="2400" dirty="0" smtClean="0"/>
              <a:t/>
            </a:r>
            <a:br>
              <a:rPr lang="tr-TR" sz="2400" dirty="0" smtClean="0"/>
            </a:br>
            <a:r>
              <a:rPr lang="tr-TR" sz="2000" b="1" dirty="0" smtClean="0">
                <a:solidFill>
                  <a:srgbClr val="FFFF00"/>
                </a:solidFill>
              </a:rPr>
              <a:t>   </a:t>
            </a:r>
            <a:br>
              <a:rPr lang="tr-TR" sz="2000" b="1" dirty="0" smtClean="0">
                <a:solidFill>
                  <a:srgbClr val="FFFF00"/>
                </a:solidFill>
              </a:rPr>
            </a:br>
            <a:r>
              <a:rPr lang="tr-TR" sz="3600" b="1" dirty="0" smtClean="0">
                <a:solidFill>
                  <a:srgbClr val="FF0000"/>
                </a:solidFill>
              </a:rPr>
              <a:t>BAŞÖRTÜSÜ, FARZDIR; TARZ DEĞİL…</a:t>
            </a:r>
            <a:br>
              <a:rPr lang="tr-TR" sz="3600" b="1" dirty="0" smtClean="0">
                <a:solidFill>
                  <a:srgbClr val="FF0000"/>
                </a:solidFill>
              </a:rPr>
            </a:br>
            <a:r>
              <a:rPr lang="tr-TR" sz="2000" b="1" dirty="0" smtClean="0">
                <a:solidFill>
                  <a:srgbClr val="FFFF00"/>
                </a:solidFill>
              </a:rPr>
              <a:t>   </a:t>
            </a:r>
            <a:br>
              <a:rPr lang="tr-TR" sz="2000" b="1" dirty="0" smtClean="0">
                <a:solidFill>
                  <a:srgbClr val="FFFF00"/>
                </a:solidFill>
              </a:rPr>
            </a:br>
            <a:r>
              <a:rPr lang="tr-TR" sz="2000" b="1" dirty="0" smtClean="0">
                <a:solidFill>
                  <a:srgbClr val="FFFF00"/>
                </a:solidFill>
              </a:rPr>
              <a:t/>
            </a:r>
            <a:br>
              <a:rPr lang="tr-TR" sz="2000" b="1" dirty="0" smtClean="0">
                <a:solidFill>
                  <a:srgbClr val="FFFF00"/>
                </a:solidFill>
              </a:rPr>
            </a:br>
            <a:r>
              <a:rPr lang="tr-TR" sz="3200" b="1" dirty="0" smtClean="0"/>
              <a:t>Ayetlerde kullanılan emir kipi, açıklanan gerekçe verilen detay ve ayetin ‘’Ey müminler, </a:t>
            </a:r>
            <a:r>
              <a:rPr lang="tr-TR" sz="3200" b="1" dirty="0"/>
              <a:t>h</a:t>
            </a:r>
            <a:r>
              <a:rPr lang="tr-TR" sz="3200" b="1" dirty="0" smtClean="0"/>
              <a:t>epiniz Allah’a </a:t>
            </a:r>
            <a:r>
              <a:rPr lang="tr-TR" sz="3200" b="1" dirty="0" err="1" smtClean="0"/>
              <a:t>tevbe</a:t>
            </a:r>
            <a:r>
              <a:rPr lang="tr-TR" sz="3200" b="1" dirty="0" smtClean="0"/>
              <a:t> edin»  uyarısıyla bitmesi, asırlar boyu üzerinde </a:t>
            </a:r>
            <a:r>
              <a:rPr lang="tr-TR" sz="3200" b="1" dirty="0" err="1" smtClean="0"/>
              <a:t>icma</a:t>
            </a:r>
            <a:r>
              <a:rPr lang="tr-TR" sz="3200" b="1" dirty="0" smtClean="0"/>
              <a:t>/din alimleri arasındaki fikir birliği edilen emrin </a:t>
            </a:r>
            <a:r>
              <a:rPr lang="tr-TR" sz="3200" b="1" dirty="0" smtClean="0">
                <a:solidFill>
                  <a:srgbClr val="FF0000"/>
                </a:solidFill>
              </a:rPr>
              <a:t>bir farz olarak </a:t>
            </a:r>
            <a:r>
              <a:rPr lang="tr-TR" sz="3200" b="1" dirty="0" smtClean="0"/>
              <a:t>bağlayıcılığını açıkça gösterir.</a:t>
            </a:r>
            <a:br>
              <a:rPr lang="tr-TR" sz="3200" b="1" dirty="0" smtClean="0"/>
            </a:br>
            <a:r>
              <a:rPr lang="tr-TR" sz="3200" b="1" dirty="0" smtClean="0"/>
              <a:t/>
            </a:r>
            <a:br>
              <a:rPr lang="tr-TR" sz="3200" b="1" dirty="0" smtClean="0"/>
            </a:br>
            <a:r>
              <a:rPr lang="tr-TR" sz="3200" b="1" dirty="0" smtClean="0"/>
              <a:t>Hz. Fatıma’nın «</a:t>
            </a:r>
            <a:r>
              <a:rPr lang="tr-TR" sz="3200" b="1" dirty="0" smtClean="0">
                <a:solidFill>
                  <a:srgbClr val="FF0000"/>
                </a:solidFill>
              </a:rPr>
              <a:t>defnedileceğim vakit, beni akşam karanlığında defnedin, vücut hatlarımı kimse görmesin</a:t>
            </a:r>
            <a:r>
              <a:rPr lang="tr-TR" sz="3200" b="1" dirty="0" smtClean="0"/>
              <a:t>» diye vasiyet ettiği söylenir. (Çünkü o dönemde tabut kültürü olmayıp ölen kimse iki tahta şeklinde oluşturulan düzeneğe konurdu.)</a:t>
            </a:r>
            <a:br>
              <a:rPr lang="tr-TR" sz="3200" b="1" dirty="0" smtClean="0"/>
            </a:br>
            <a:r>
              <a:rPr lang="tr-TR" sz="3200" dirty="0"/>
              <a:t/>
            </a:r>
            <a:br>
              <a:rPr lang="tr-TR" sz="3200" dirty="0"/>
            </a:br>
            <a:r>
              <a:rPr lang="tr-TR" sz="3200" dirty="0" smtClean="0"/>
              <a:t>    </a:t>
            </a:r>
            <a:br>
              <a:rPr lang="tr-TR" sz="3200" dirty="0" smtClean="0"/>
            </a:br>
            <a:r>
              <a:rPr lang="tr-TR" sz="2400" dirty="0"/>
              <a:t> </a:t>
            </a:r>
          </a:p>
        </p:txBody>
      </p:sp>
    </p:spTree>
    <p:extLst>
      <p:ext uri="{BB962C8B-B14F-4D97-AF65-F5344CB8AC3E}">
        <p14:creationId xmlns:p14="http://schemas.microsoft.com/office/powerpoint/2010/main" val="93678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6413" y="845574"/>
            <a:ext cx="10076620" cy="5017898"/>
          </a:xfrm>
        </p:spPr>
        <p:txBody>
          <a:bodyPr>
            <a:normAutofit/>
          </a:bodyPr>
          <a:lstStyle/>
          <a:p>
            <a:r>
              <a:rPr lang="ar-AE" sz="3600" dirty="0" smtClean="0"/>
              <a:t>يا ايها النبي قل لازواجك وبناتك و نساء المؤمنين يدنين عليهن من جلابيبهن ذلك ادنى انيعرفن فلايؤذين</a:t>
            </a:r>
            <a:r>
              <a:rPr lang="tr-TR" sz="3600" dirty="0" smtClean="0"/>
              <a:t/>
            </a:r>
            <a:br>
              <a:rPr lang="tr-TR" sz="3600" dirty="0" smtClean="0"/>
            </a:br>
            <a:r>
              <a:rPr lang="tr-TR" sz="3600" dirty="0"/>
              <a:t/>
            </a:r>
            <a:br>
              <a:rPr lang="tr-TR" sz="3600" dirty="0"/>
            </a:br>
            <a:r>
              <a:rPr lang="tr-TR" sz="3200" b="1" dirty="0" smtClean="0"/>
              <a:t>«Ey Peygamber! Eşlerine, kızlarına ve mümin hanımlarına söyle </a:t>
            </a:r>
            <a:r>
              <a:rPr lang="tr-TR" sz="3200" b="1" dirty="0" err="1" smtClean="0"/>
              <a:t>cilbablarını</a:t>
            </a:r>
            <a:r>
              <a:rPr lang="tr-TR" sz="3200" b="1" dirty="0" smtClean="0"/>
              <a:t>/dış giysilerini üzerlerine alsınlar. Onların tanınıp eziyet edilmemeleri için en elverişli olan (davranış) budur.»  </a:t>
            </a:r>
            <a:br>
              <a:rPr lang="tr-TR" sz="3200" b="1" dirty="0" smtClean="0"/>
            </a:br>
            <a:r>
              <a:rPr lang="tr-TR" sz="3200" b="1" dirty="0" err="1"/>
              <a:t>A</a:t>
            </a:r>
            <a:r>
              <a:rPr lang="tr-TR" sz="3200" b="1" dirty="0" err="1" smtClean="0"/>
              <a:t>hzab</a:t>
            </a:r>
            <a:r>
              <a:rPr lang="tr-TR" sz="3200" b="1" dirty="0" smtClean="0"/>
              <a:t>, 33/59</a:t>
            </a:r>
            <a:br>
              <a:rPr lang="tr-TR" sz="3200" b="1" dirty="0" smtClean="0"/>
            </a:br>
            <a:r>
              <a:rPr lang="tr-TR" sz="2700" dirty="0" smtClean="0"/>
              <a:t/>
            </a:r>
            <a:br>
              <a:rPr lang="tr-TR" sz="2700" dirty="0" smtClean="0"/>
            </a:br>
            <a:endParaRPr lang="tr-TR" sz="2700" dirty="0" smtClean="0"/>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729118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3056" y="1995056"/>
            <a:ext cx="9712036" cy="2895600"/>
          </a:xfrm>
        </p:spPr>
        <p:txBody>
          <a:bodyPr>
            <a:noAutofit/>
          </a:bodyPr>
          <a:lstStyle/>
          <a:p>
            <a:pPr algn="l"/>
            <a:r>
              <a:rPr lang="tr-TR" sz="2800" b="1" dirty="0" smtClean="0">
                <a:solidFill>
                  <a:schemeClr val="tx1"/>
                </a:solidFill>
              </a:rPr>
              <a:t>«De ki: «</a:t>
            </a:r>
            <a:r>
              <a:rPr lang="tr-TR" sz="2800" b="1" i="1" dirty="0" smtClean="0">
                <a:solidFill>
                  <a:schemeClr val="tx1"/>
                </a:solidFill>
              </a:rPr>
              <a:t>Şüphesiz benim namazım, kurbanım, hayatım ve ölümüm alemlerin Rabbi olan Allah içindir</a:t>
            </a:r>
            <a:r>
              <a:rPr lang="tr-TR" sz="2800" b="1" dirty="0" smtClean="0">
                <a:solidFill>
                  <a:schemeClr val="tx1"/>
                </a:solidFill>
              </a:rPr>
              <a:t>. O’nun ortağı yoktur. Bana sadece bu, </a:t>
            </a:r>
            <a:r>
              <a:rPr lang="tr-TR" sz="2800" b="1" dirty="0" err="1" smtClean="0">
                <a:solidFill>
                  <a:schemeClr val="tx1"/>
                </a:solidFill>
              </a:rPr>
              <a:t>emrolundu</a:t>
            </a:r>
            <a:r>
              <a:rPr lang="tr-TR" sz="2800" b="1" dirty="0" smtClean="0">
                <a:solidFill>
                  <a:schemeClr val="tx1"/>
                </a:solidFill>
              </a:rPr>
              <a:t> ve ben Müslümanların ilkiyim. </a:t>
            </a:r>
            <a:br>
              <a:rPr lang="tr-TR" sz="2800" b="1" dirty="0" smtClean="0">
                <a:solidFill>
                  <a:schemeClr val="tx1"/>
                </a:solidFill>
              </a:rPr>
            </a:br>
            <a:r>
              <a:rPr lang="tr-TR" sz="2800" b="1" dirty="0" smtClean="0">
                <a:solidFill>
                  <a:schemeClr val="tx1"/>
                </a:solidFill>
              </a:rPr>
              <a:t>De ki: «O her şeyin Rabbiyken O’ndan başka rab mi arayayım. Herkesin kazandığı yalnız kendisine aittir. Hiçbir suçlu başkasının yükünü yüklenemez. Sonunda dönüşünüz Rabbinizedir. O, ihtilafa düştüğünüz gerçeği size haber verecektir.»</a:t>
            </a:r>
            <a:br>
              <a:rPr lang="tr-TR" sz="2800" b="1" dirty="0" smtClean="0">
                <a:solidFill>
                  <a:schemeClr val="tx1"/>
                </a:solidFill>
              </a:rPr>
            </a:br>
            <a:r>
              <a:rPr lang="tr-TR" sz="2800" b="1" dirty="0" smtClean="0">
                <a:solidFill>
                  <a:schemeClr val="tx1"/>
                </a:solidFill>
              </a:rPr>
              <a:t>(Enam Suresi, 162-164. ayetler)</a:t>
            </a:r>
            <a:endParaRPr lang="tr-TR" sz="2800" b="1" dirty="0">
              <a:solidFill>
                <a:schemeClr val="tx1"/>
              </a:solidFill>
            </a:endParaRPr>
          </a:p>
        </p:txBody>
      </p:sp>
    </p:spTree>
    <p:extLst>
      <p:ext uri="{BB962C8B-B14F-4D97-AF65-F5344CB8AC3E}">
        <p14:creationId xmlns:p14="http://schemas.microsoft.com/office/powerpoint/2010/main" val="3881062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841" y="1421816"/>
            <a:ext cx="3472232" cy="40239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Dikdörtgen 3"/>
          <p:cNvSpPr/>
          <p:nvPr/>
        </p:nvSpPr>
        <p:spPr>
          <a:xfrm>
            <a:off x="2064327" y="1421816"/>
            <a:ext cx="4128655" cy="1754326"/>
          </a:xfrm>
          <a:prstGeom prst="rect">
            <a:avLst/>
          </a:prstGeom>
        </p:spPr>
        <p:txBody>
          <a:bodyPr wrap="square">
            <a:spAutoFit/>
          </a:bodyPr>
          <a:lstStyle/>
          <a:p>
            <a:r>
              <a:rPr lang="tr-TR" sz="5400" b="1" dirty="0"/>
              <a:t>TEŞEKKÜR EDERİZ…</a:t>
            </a:r>
            <a:endParaRPr lang="tr-TR" sz="5400" dirty="0"/>
          </a:p>
        </p:txBody>
      </p:sp>
      <p:sp>
        <p:nvSpPr>
          <p:cNvPr id="5" name="Dikdörtgen 4"/>
          <p:cNvSpPr/>
          <p:nvPr/>
        </p:nvSpPr>
        <p:spPr>
          <a:xfrm>
            <a:off x="1828800" y="3629891"/>
            <a:ext cx="4170217" cy="1815882"/>
          </a:xfrm>
          <a:prstGeom prst="rect">
            <a:avLst/>
          </a:prstGeom>
        </p:spPr>
        <p:txBody>
          <a:bodyPr wrap="square">
            <a:spAutoFit/>
          </a:bodyPr>
          <a:lstStyle/>
          <a:p>
            <a:pPr algn="ctr"/>
            <a:r>
              <a:rPr lang="tr-TR" sz="2800" b="1" dirty="0" smtClean="0"/>
              <a:t>HAZIRLAYAN:</a:t>
            </a:r>
          </a:p>
          <a:p>
            <a:pPr algn="ctr"/>
            <a:r>
              <a:rPr lang="tr-TR" sz="2800" b="1" dirty="0" smtClean="0"/>
              <a:t>ENİSE </a:t>
            </a:r>
            <a:r>
              <a:rPr lang="tr-TR" sz="2800" b="1" dirty="0"/>
              <a:t>ERKOÇ</a:t>
            </a:r>
            <a:br>
              <a:rPr lang="tr-TR" sz="2800" b="1" dirty="0"/>
            </a:br>
            <a:r>
              <a:rPr lang="tr-TR" sz="2800" b="1" dirty="0"/>
              <a:t>AYDIN İL MÜFTÜ YARDIMCISI</a:t>
            </a:r>
            <a:endParaRPr lang="tr-TR" sz="2800" dirty="0"/>
          </a:p>
        </p:txBody>
      </p:sp>
    </p:spTree>
    <p:extLst>
      <p:ext uri="{BB962C8B-B14F-4D97-AF65-F5344CB8AC3E}">
        <p14:creationId xmlns:p14="http://schemas.microsoft.com/office/powerpoint/2010/main" val="129188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3563" y="595745"/>
            <a:ext cx="8021781" cy="5186104"/>
          </a:xfrm>
        </p:spPr>
        <p:txBody>
          <a:bodyPr>
            <a:normAutofit fontScale="90000"/>
          </a:bodyPr>
          <a:lstStyle/>
          <a:p>
            <a:pPr algn="l"/>
            <a:r>
              <a:rPr lang="tr-TR" sz="2400" dirty="0" smtClean="0"/>
              <a:t>  </a:t>
            </a:r>
            <a:r>
              <a:rPr lang="tr-TR" sz="2400" dirty="0" smtClean="0">
                <a:latin typeface="Bookman Old Style" panose="02050604050505020204" pitchFamily="18" charset="0"/>
              </a:rPr>
              <a:t/>
            </a:r>
            <a:br>
              <a:rPr lang="tr-TR" sz="2400" dirty="0" smtClean="0">
                <a:latin typeface="Bookman Old Style" panose="02050604050505020204" pitchFamily="18" charset="0"/>
              </a:rPr>
            </a:br>
            <a:r>
              <a:rPr lang="tr-TR" sz="2400" dirty="0" smtClean="0">
                <a:latin typeface="Bookman Old Style" panose="02050604050505020204" pitchFamily="18" charset="0"/>
              </a:rPr>
              <a:t>  </a:t>
            </a:r>
            <a:br>
              <a:rPr lang="tr-TR" sz="2400" dirty="0" smtClean="0">
                <a:latin typeface="Bookman Old Style" panose="02050604050505020204" pitchFamily="18" charset="0"/>
              </a:rPr>
            </a:br>
            <a:r>
              <a:rPr lang="tr-TR" sz="2400" dirty="0">
                <a:latin typeface="Bookman Old Style" panose="02050604050505020204" pitchFamily="18" charset="0"/>
              </a:rPr>
              <a:t/>
            </a:r>
            <a:br>
              <a:rPr lang="tr-TR" sz="2400" dirty="0">
                <a:latin typeface="Bookman Old Style" panose="02050604050505020204" pitchFamily="18" charset="0"/>
              </a:rPr>
            </a:br>
            <a:r>
              <a:rPr lang="tr-TR" sz="2400" dirty="0" smtClean="0">
                <a:latin typeface="Bookman Old Style" panose="02050604050505020204" pitchFamily="18" charset="0"/>
              </a:rPr>
              <a:t/>
            </a:r>
            <a:br>
              <a:rPr lang="tr-TR" sz="2400" dirty="0" smtClean="0">
                <a:latin typeface="Bookman Old Style" panose="02050604050505020204" pitchFamily="18" charset="0"/>
              </a:rPr>
            </a:br>
            <a:r>
              <a:rPr lang="tr-TR" sz="2400" dirty="0">
                <a:latin typeface="Bookman Old Style" panose="02050604050505020204" pitchFamily="18" charset="0"/>
              </a:rPr>
              <a:t/>
            </a:r>
            <a:br>
              <a:rPr lang="tr-TR" sz="2400" dirty="0">
                <a:latin typeface="Bookman Old Style" panose="02050604050505020204" pitchFamily="18" charset="0"/>
              </a:rPr>
            </a:br>
            <a:r>
              <a:rPr lang="tr-TR" sz="2400" dirty="0" smtClean="0">
                <a:latin typeface="Bookman Old Style" panose="02050604050505020204" pitchFamily="18" charset="0"/>
              </a:rPr>
              <a:t/>
            </a:r>
            <a:br>
              <a:rPr lang="tr-TR" sz="2400" dirty="0" smtClean="0">
                <a:latin typeface="Bookman Old Style" panose="02050604050505020204" pitchFamily="18" charset="0"/>
              </a:rPr>
            </a:br>
            <a:r>
              <a:rPr lang="tr-TR" sz="2400" b="1" dirty="0" smtClean="0">
                <a:solidFill>
                  <a:srgbClr val="FF0000"/>
                </a:solidFill>
                <a:latin typeface="Bookman Old Style" panose="02050604050505020204" pitchFamily="18" charset="0"/>
              </a:rPr>
              <a:t>«Bir </a:t>
            </a:r>
            <a:r>
              <a:rPr lang="tr-TR" sz="2400" b="1" dirty="0">
                <a:solidFill>
                  <a:srgbClr val="FF0000"/>
                </a:solidFill>
                <a:latin typeface="Bookman Old Style" panose="02050604050505020204" pitchFamily="18" charset="0"/>
              </a:rPr>
              <a:t>meyveyi </a:t>
            </a:r>
            <a:r>
              <a:rPr lang="tr-TR" sz="2400" b="1" dirty="0" smtClean="0">
                <a:solidFill>
                  <a:srgbClr val="FF0000"/>
                </a:solidFill>
                <a:latin typeface="Bookman Old Style" panose="02050604050505020204" pitchFamily="18" charset="0"/>
              </a:rPr>
              <a:t>dahi kabuksuz yaratmayan, Rabbimize kendimizi ifade tarzımız nasıl olmalıdır?</a:t>
            </a:r>
            <a:br>
              <a:rPr lang="tr-TR" sz="2400" b="1" dirty="0" smtClean="0">
                <a:solidFill>
                  <a:srgbClr val="FF0000"/>
                </a:solidFill>
                <a:latin typeface="Bookman Old Style" panose="02050604050505020204" pitchFamily="18" charset="0"/>
              </a:rPr>
            </a:br>
            <a:r>
              <a:rPr lang="tr-TR" sz="2400" dirty="0">
                <a:latin typeface="Bookman Old Style" panose="02050604050505020204" pitchFamily="18" charset="0"/>
              </a:rPr>
              <a:t/>
            </a:r>
            <a:br>
              <a:rPr lang="tr-TR" sz="2400" dirty="0">
                <a:latin typeface="Bookman Old Style" panose="02050604050505020204" pitchFamily="18" charset="0"/>
              </a:rPr>
            </a:br>
            <a:r>
              <a:rPr lang="tr-TR" sz="2700" b="1" dirty="0"/>
              <a:t>‘’</a:t>
            </a:r>
            <a:r>
              <a:rPr lang="ar-AE" sz="2700" b="1" dirty="0"/>
              <a:t>جلابي</a:t>
            </a:r>
            <a:r>
              <a:rPr lang="ar-AE" sz="2700" b="1" dirty="0">
                <a:latin typeface="Bookman Old Style" panose="02050604050505020204" pitchFamily="18" charset="0"/>
              </a:rPr>
              <a:t>ب</a:t>
            </a:r>
            <a:r>
              <a:rPr lang="tr-TR" sz="2700" b="1" dirty="0">
                <a:latin typeface="Bookman Old Style" panose="02050604050505020204" pitchFamily="18" charset="0"/>
              </a:rPr>
              <a:t> ‘’ ,  ‘’ </a:t>
            </a:r>
            <a:r>
              <a:rPr lang="ar-AE" sz="2700" b="1" dirty="0">
                <a:latin typeface="Bookman Old Style" panose="02050604050505020204" pitchFamily="18" charset="0"/>
              </a:rPr>
              <a:t>جلباب</a:t>
            </a:r>
            <a:r>
              <a:rPr lang="tr-TR" sz="2700" b="1" dirty="0">
                <a:latin typeface="Bookman Old Style" panose="02050604050505020204" pitchFamily="18" charset="0"/>
              </a:rPr>
              <a:t>’’ kelimesini çoğulu olup gömlek, geniş elbise, üstlük ve örtü demektir.</a:t>
            </a:r>
            <a:br>
              <a:rPr lang="tr-TR" sz="2700" b="1" dirty="0">
                <a:latin typeface="Bookman Old Style" panose="02050604050505020204" pitchFamily="18" charset="0"/>
              </a:rPr>
            </a:br>
            <a:r>
              <a:rPr lang="tr-TR" sz="2700" b="1" dirty="0">
                <a:latin typeface="Bookman Old Style" panose="02050604050505020204" pitchFamily="18" charset="0"/>
              </a:rPr>
              <a:t>  ‘’</a:t>
            </a:r>
            <a:r>
              <a:rPr lang="tr-TR" sz="2700" b="1" dirty="0" err="1">
                <a:latin typeface="Bookman Old Style" panose="02050604050505020204" pitchFamily="18" charset="0"/>
              </a:rPr>
              <a:t>Cilbab</a:t>
            </a:r>
            <a:r>
              <a:rPr lang="tr-TR" sz="2700" b="1" dirty="0">
                <a:latin typeface="Bookman Old Style" panose="02050604050505020204" pitchFamily="18" charset="0"/>
              </a:rPr>
              <a:t>; baştan aşağı bütün </a:t>
            </a:r>
            <a:r>
              <a:rPr lang="tr-TR" sz="2700" b="1" dirty="0" err="1">
                <a:latin typeface="Bookman Old Style" panose="02050604050505020204" pitchFamily="18" charset="0"/>
              </a:rPr>
              <a:t>vucüdu</a:t>
            </a:r>
            <a:r>
              <a:rPr lang="tr-TR" sz="2700" b="1" dirty="0">
                <a:latin typeface="Bookman Old Style" panose="02050604050505020204" pitchFamily="18" charset="0"/>
              </a:rPr>
              <a:t> örten çarşaf, ferace ve car gibi dış elbisenin adıdır</a:t>
            </a:r>
            <a:r>
              <a:rPr lang="tr-TR" sz="2700" b="1" dirty="0" smtClean="0">
                <a:latin typeface="Bookman Old Style" panose="02050604050505020204" pitchFamily="18" charset="0"/>
              </a:rPr>
              <a:t>.</a:t>
            </a:r>
            <a:br>
              <a:rPr lang="tr-TR" sz="2700" b="1" dirty="0" smtClean="0">
                <a:latin typeface="Bookman Old Style" panose="02050604050505020204" pitchFamily="18" charset="0"/>
              </a:rPr>
            </a:br>
            <a:r>
              <a:rPr lang="tr-TR" sz="2700" b="1" dirty="0" smtClean="0">
                <a:latin typeface="Bookman Old Style" panose="02050604050505020204" pitchFamily="18" charset="0"/>
              </a:rPr>
              <a:t>Ayette geçen </a:t>
            </a:r>
            <a:r>
              <a:rPr lang="ar-AE" sz="2700" b="1" dirty="0" smtClean="0">
                <a:latin typeface="Bookman Old Style" panose="02050604050505020204" pitchFamily="18" charset="0"/>
              </a:rPr>
              <a:t> </a:t>
            </a:r>
            <a:r>
              <a:rPr lang="tr-TR" sz="2700" b="1" dirty="0" smtClean="0">
                <a:latin typeface="Bookman Old Style" panose="02050604050505020204" pitchFamily="18" charset="0"/>
              </a:rPr>
              <a:t> ‘’</a:t>
            </a:r>
            <a:r>
              <a:rPr lang="ar-AE" sz="2700" b="1" dirty="0" smtClean="0">
                <a:latin typeface="Bookman Old Style" panose="02050604050505020204" pitchFamily="18" charset="0"/>
              </a:rPr>
              <a:t>إدنى</a:t>
            </a:r>
            <a:r>
              <a:rPr lang="tr-TR" sz="2700" b="1" dirty="0" smtClean="0">
                <a:latin typeface="Bookman Old Style" panose="02050604050505020204" pitchFamily="18" charset="0"/>
              </a:rPr>
              <a:t>’’ kelimesi sıkı örtmek demektir.</a:t>
            </a:r>
            <a:br>
              <a:rPr lang="tr-TR" sz="2700" b="1" dirty="0" smtClean="0">
                <a:latin typeface="Bookman Old Style" panose="02050604050505020204" pitchFamily="18" charset="0"/>
              </a:rPr>
            </a:br>
            <a:r>
              <a:rPr lang="tr-TR" sz="2700" b="1" dirty="0" smtClean="0">
                <a:latin typeface="Bookman Old Style" panose="02050604050505020204" pitchFamily="18" charset="0"/>
              </a:rPr>
              <a:t>Buna göre ‘’</a:t>
            </a:r>
            <a:r>
              <a:rPr lang="tr-TR" sz="2700" b="1" dirty="0" err="1" smtClean="0">
                <a:latin typeface="Bookman Old Style" panose="02050604050505020204" pitchFamily="18" charset="0"/>
              </a:rPr>
              <a:t>cilbab</a:t>
            </a:r>
            <a:r>
              <a:rPr lang="tr-TR" sz="2700" b="1" dirty="0" smtClean="0">
                <a:latin typeface="Bookman Old Style" panose="02050604050505020204" pitchFamily="18" charset="0"/>
              </a:rPr>
              <a:t>’’ ; kadının dışarıya çıktığında veya kendisine nikah düşen erkeklerin yanında başını ve bütün vücudunu örten giysi ve başörtünün adıdır.</a:t>
            </a:r>
            <a:br>
              <a:rPr lang="tr-TR" sz="2700" b="1" dirty="0" smtClean="0">
                <a:latin typeface="Bookman Old Style" panose="02050604050505020204" pitchFamily="18" charset="0"/>
              </a:rPr>
            </a:br>
            <a:endParaRPr lang="tr-TR" sz="2700" b="1" dirty="0"/>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1488738" y="6154738"/>
            <a:ext cx="487362" cy="487362"/>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l="1" r="524" b="10598"/>
          <a:stretch/>
        </p:blipFill>
        <p:spPr>
          <a:xfrm>
            <a:off x="8664792" y="2937506"/>
            <a:ext cx="3067627" cy="253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6775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8981" y="2119744"/>
            <a:ext cx="10030691" cy="3592797"/>
          </a:xfrm>
        </p:spPr>
        <p:txBody>
          <a:bodyPr>
            <a:noAutofit/>
          </a:bodyPr>
          <a:lstStyle/>
          <a:p>
            <a:pPr algn="l"/>
            <a:r>
              <a:rPr lang="tr-TR" sz="2800" b="1" dirty="0" smtClean="0"/>
              <a:t/>
            </a:r>
            <a:br>
              <a:rPr lang="tr-TR" sz="2800" b="1" dirty="0" smtClean="0"/>
            </a:br>
            <a:r>
              <a:rPr lang="tr-TR" sz="2800" b="1" dirty="0" smtClean="0"/>
              <a:t>CİLBAB, Müslüman kadının dış giysisi olarak da tanımlanabilir.</a:t>
            </a:r>
            <a:r>
              <a:rPr lang="tr-TR" sz="2800" b="1" dirty="0"/>
              <a:t> </a:t>
            </a:r>
            <a:r>
              <a:rPr lang="tr-TR" sz="2800" b="1" dirty="0" smtClean="0"/>
              <a:t>Bu dış giysinin el ve </a:t>
            </a:r>
            <a:r>
              <a:rPr lang="tr-TR" sz="2800" b="1" dirty="0"/>
              <a:t>ayaklar hariç bütün bedeni </a:t>
            </a:r>
            <a:r>
              <a:rPr lang="tr-TR" sz="2800" b="1" dirty="0" smtClean="0"/>
              <a:t>örtmesi</a:t>
            </a:r>
            <a:r>
              <a:rPr lang="tr-TR" sz="2800" b="1" dirty="0"/>
              <a:t> </a:t>
            </a:r>
            <a:r>
              <a:rPr lang="tr-TR" sz="2800" b="1" dirty="0" smtClean="0"/>
              <a:t>öngörülür. Baş </a:t>
            </a:r>
            <a:r>
              <a:rPr lang="tr-TR" sz="2800" b="1" dirty="0"/>
              <a:t>örtüsünün </a:t>
            </a:r>
            <a:r>
              <a:rPr lang="tr-TR" sz="2800" b="1" dirty="0" smtClean="0"/>
              <a:t>işlevi; </a:t>
            </a:r>
            <a:r>
              <a:rPr lang="tr-TR" sz="2800" b="1" dirty="0"/>
              <a:t>yüz hariç saçı, boynu, kulakları, </a:t>
            </a:r>
            <a:r>
              <a:rPr lang="tr-TR" sz="2800" b="1" dirty="0" smtClean="0"/>
              <a:t>boynu/gerdanı örtmesidir.</a:t>
            </a:r>
            <a:r>
              <a:rPr lang="tr-TR" sz="2800" b="1" dirty="0"/>
              <a:t> </a:t>
            </a:r>
            <a:r>
              <a:rPr lang="tr-TR" sz="2800" b="1" dirty="0" smtClean="0"/>
              <a:t/>
            </a:r>
            <a:br>
              <a:rPr lang="tr-TR" sz="2800" b="1" dirty="0" smtClean="0"/>
            </a:br>
            <a:r>
              <a:rPr lang="tr-TR" sz="2800" b="1" dirty="0" smtClean="0"/>
              <a:t>-</a:t>
            </a:r>
            <a:r>
              <a:rPr lang="tr-TR" sz="2800" b="1" dirty="0" smtClean="0">
                <a:solidFill>
                  <a:srgbClr val="FF0000"/>
                </a:solidFill>
              </a:rPr>
              <a:t>BU GİYSİNİN ŞEKLİ, RENGİ VE KUMAŞI ÜLKELERE , YÖRELERE, ÖRFLERE, MEVSİMLERE VE ZAMANA GÖRE DEĞİŞEBİLİR. </a:t>
            </a:r>
            <a:r>
              <a:rPr lang="tr-TR" sz="2800" b="1" dirty="0">
                <a:solidFill>
                  <a:srgbClr val="FF0000"/>
                </a:solidFill>
              </a:rPr>
              <a:t/>
            </a:r>
            <a:br>
              <a:rPr lang="tr-TR" sz="2800" b="1" dirty="0">
                <a:solidFill>
                  <a:srgbClr val="FF0000"/>
                </a:solidFill>
              </a:rPr>
            </a:br>
            <a:r>
              <a:rPr lang="tr-TR" sz="2800" b="1" dirty="0" smtClean="0"/>
              <a:t>ESAS OLAN; GİYSİNİN, VÜCUT HATLARINI BELLİ EDECEK ŞEKİLLERDE DAR VE ŞEFFAF OLMAMASIDIR. </a:t>
            </a:r>
            <a:br>
              <a:rPr lang="tr-TR" sz="2800" b="1" dirty="0" smtClean="0"/>
            </a:br>
            <a:r>
              <a:rPr lang="tr-TR" sz="2800" b="1" dirty="0" smtClean="0"/>
              <a:t/>
            </a:r>
            <a:br>
              <a:rPr lang="tr-TR" sz="2800" b="1" dirty="0" smtClean="0"/>
            </a:br>
            <a:endParaRPr lang="tr-TR" sz="2800" b="1" dirty="0"/>
          </a:p>
        </p:txBody>
      </p:sp>
    </p:spTree>
    <p:extLst>
      <p:ext uri="{BB962C8B-B14F-4D97-AF65-F5344CB8AC3E}">
        <p14:creationId xmlns:p14="http://schemas.microsoft.com/office/powerpoint/2010/main" val="228317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1122219"/>
            <a:ext cx="8276254" cy="4279340"/>
          </a:xfrm>
        </p:spPr>
        <p:txBody>
          <a:bodyPr>
            <a:normAutofit fontScale="90000"/>
          </a:bodyPr>
          <a:lstStyle/>
          <a:p>
            <a:pPr algn="l"/>
            <a:r>
              <a:rPr lang="tr-TR" sz="3600" dirty="0" smtClean="0">
                <a:solidFill>
                  <a:srgbClr val="FF0000"/>
                </a:solidFill>
              </a:rPr>
              <a:t/>
            </a:r>
            <a:br>
              <a:rPr lang="tr-TR" sz="3600" dirty="0" smtClean="0">
                <a:solidFill>
                  <a:srgbClr val="FF0000"/>
                </a:solidFill>
              </a:rPr>
            </a:br>
            <a:r>
              <a:rPr lang="tr-TR" sz="3600" dirty="0" smtClean="0">
                <a:solidFill>
                  <a:srgbClr val="FF0000"/>
                </a:solidFill>
              </a:rPr>
              <a:t>“</a:t>
            </a:r>
            <a:r>
              <a:rPr lang="tr-TR" sz="3600" dirty="0">
                <a:solidFill>
                  <a:srgbClr val="FF0000"/>
                </a:solidFill>
              </a:rPr>
              <a:t>İlk bakışa ikinci bakışı ekleme. Çünkü birincisi senin lehinedir, ikincisi ise senin lehine değildir</a:t>
            </a:r>
            <a:r>
              <a:rPr lang="tr-TR" sz="3600" dirty="0" smtClean="0">
                <a:solidFill>
                  <a:srgbClr val="FF0000"/>
                </a:solidFill>
              </a:rPr>
              <a:t>.” </a:t>
            </a:r>
            <a:r>
              <a:rPr lang="tr-TR" sz="2700" dirty="0">
                <a:solidFill>
                  <a:srgbClr val="FF0000"/>
                </a:solidFill>
              </a:rPr>
              <a:t>(Ebu Davud, Nikah, 44</a:t>
            </a:r>
            <a:r>
              <a:rPr lang="tr-TR" sz="2700" dirty="0" smtClean="0">
                <a:solidFill>
                  <a:srgbClr val="FF0000"/>
                </a:solidFill>
              </a:rPr>
              <a:t>).</a:t>
            </a:r>
            <a:r>
              <a:rPr lang="tr-TR" sz="2700" dirty="0" smtClean="0"/>
              <a:t/>
            </a:r>
            <a:br>
              <a:rPr lang="tr-TR" sz="2700" dirty="0" smtClean="0"/>
            </a:br>
            <a:r>
              <a:rPr lang="tr-TR" sz="2400" dirty="0" smtClean="0"/>
              <a:t> </a:t>
            </a:r>
            <a:br>
              <a:rPr lang="tr-TR" sz="2400" dirty="0" smtClean="0"/>
            </a:br>
            <a:r>
              <a:rPr lang="tr-TR" sz="3200" dirty="0" smtClean="0"/>
              <a:t>Bu ayetteki emir, sadece peygamberin eş ve kızlarına değil bütün </a:t>
            </a:r>
            <a:r>
              <a:rPr lang="tr-TR" sz="3200" b="1" dirty="0" smtClean="0"/>
              <a:t>MÜSLÜMAN HANIMLARA </a:t>
            </a:r>
            <a:r>
              <a:rPr lang="tr-TR" sz="3200" dirty="0" smtClean="0"/>
              <a:t>yöneliktir.</a:t>
            </a:r>
            <a:br>
              <a:rPr lang="tr-TR" sz="3200" dirty="0" smtClean="0"/>
            </a:br>
            <a:r>
              <a:rPr lang="tr-TR" sz="3200" dirty="0"/>
              <a:t> </a:t>
            </a:r>
            <a:r>
              <a:rPr lang="tr-TR" sz="3200" dirty="0" smtClean="0"/>
              <a:t> </a:t>
            </a:r>
            <a:r>
              <a:rPr lang="tr-TR" sz="3200" b="1" dirty="0" smtClean="0"/>
              <a:t>Ayette örtünmenin iki illeti/sebebi zikredilmiştir:</a:t>
            </a:r>
            <a:br>
              <a:rPr lang="tr-TR" sz="3200" b="1" dirty="0" smtClean="0"/>
            </a:br>
            <a:r>
              <a:rPr lang="tr-TR" sz="3200" b="1" dirty="0"/>
              <a:t>-</a:t>
            </a:r>
            <a:r>
              <a:rPr lang="tr-TR" sz="3200" b="1" dirty="0" smtClean="0"/>
              <a:t>Müslüman hanımların toplumda kendilerine özgü giyimleri ile bilinmeleri </a:t>
            </a:r>
            <a:br>
              <a:rPr lang="tr-TR" sz="3200" b="1" dirty="0" smtClean="0"/>
            </a:br>
            <a:r>
              <a:rPr lang="tr-TR" sz="3200" b="1" dirty="0" smtClean="0"/>
              <a:t>-</a:t>
            </a:r>
            <a:r>
              <a:rPr lang="tr-TR" sz="3200" b="1" dirty="0"/>
              <a:t>K</a:t>
            </a:r>
            <a:r>
              <a:rPr lang="tr-TR" sz="3200" b="1" dirty="0" smtClean="0"/>
              <a:t>ötü niyetli kişilerce incitilmemeleridir.</a:t>
            </a:r>
            <a:endParaRPr lang="tr-TR" sz="3200"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854" y="1343891"/>
            <a:ext cx="2433310" cy="40576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9815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5574" y="1406013"/>
            <a:ext cx="9733935" cy="4916128"/>
          </a:xfrm>
        </p:spPr>
        <p:txBody>
          <a:bodyPr>
            <a:normAutofit fontScale="90000"/>
          </a:bodyPr>
          <a:lstStyle/>
          <a:p>
            <a:pPr algn="l"/>
            <a:r>
              <a:rPr lang="ar-AE" sz="3200" dirty="0" smtClean="0"/>
              <a:t>قل للمؤمنين يغضوا من أبصارهم و يحفظوا فروجَهم ذلك أزكى لهم </a:t>
            </a:r>
            <a:r>
              <a:rPr lang="tr-TR" sz="3200" dirty="0" smtClean="0"/>
              <a:t> </a:t>
            </a:r>
            <a:br>
              <a:rPr lang="tr-TR" sz="3200" dirty="0" smtClean="0"/>
            </a:br>
            <a:r>
              <a:rPr lang="tr-TR" sz="3200" dirty="0" smtClean="0"/>
              <a:t>                             </a:t>
            </a:r>
            <a:r>
              <a:rPr lang="tr-TR" sz="3200" dirty="0"/>
              <a:t>          </a:t>
            </a:r>
            <a:r>
              <a:rPr lang="ar-AE" sz="3200" dirty="0"/>
              <a:t>الله خبير بما يصنعون</a:t>
            </a:r>
            <a:r>
              <a:rPr lang="tr-TR" sz="3200" dirty="0"/>
              <a:t>  </a:t>
            </a:r>
            <a:r>
              <a:rPr lang="ar-AE" sz="3200" dirty="0"/>
              <a:t>إن</a:t>
            </a:r>
            <a:r>
              <a:rPr lang="tr-TR" sz="3200" dirty="0"/>
              <a:t> </a:t>
            </a:r>
            <a:r>
              <a:rPr lang="tr-TR" sz="3200" dirty="0" smtClean="0"/>
              <a:t/>
            </a:r>
            <a:br>
              <a:rPr lang="tr-TR" sz="3200" dirty="0" smtClean="0"/>
            </a:br>
            <a:r>
              <a:rPr lang="tr-TR" sz="3200" dirty="0"/>
              <a:t/>
            </a:r>
            <a:br>
              <a:rPr lang="tr-TR" sz="3200" dirty="0"/>
            </a:br>
            <a:r>
              <a:rPr lang="tr-TR" sz="3200" dirty="0" smtClean="0"/>
              <a:t> </a:t>
            </a:r>
            <a:r>
              <a:rPr lang="tr-TR" sz="3200" b="1" dirty="0" smtClean="0"/>
              <a:t>«</a:t>
            </a:r>
            <a:r>
              <a:rPr lang="tr-TR" sz="3200" b="1" dirty="0" err="1" smtClean="0"/>
              <a:t>Mü’min</a:t>
            </a:r>
            <a:r>
              <a:rPr lang="tr-TR" sz="3200" b="1" dirty="0" smtClean="0"/>
              <a:t> </a:t>
            </a:r>
            <a:r>
              <a:rPr lang="tr-TR" sz="3200" b="1" dirty="0"/>
              <a:t>erkeklere söyle, gözlerini haramdan sakınsınlar, ırzlarını korusunlar. Bu davranış onlar için daha nezihtir. Şüphe yok ki, Allah onların yaptıklarından hakkıyla haberdardır</a:t>
            </a:r>
            <a:r>
              <a:rPr lang="tr-TR" sz="3200" b="1" dirty="0" smtClean="0"/>
              <a:t>.»</a:t>
            </a:r>
            <a:r>
              <a:rPr lang="tr-TR" sz="3200" b="1" dirty="0"/>
              <a:t> </a:t>
            </a:r>
            <a:r>
              <a:rPr lang="tr-TR" sz="3200" b="1" dirty="0" smtClean="0"/>
              <a:t/>
            </a:r>
            <a:br>
              <a:rPr lang="tr-TR" sz="3200" b="1" dirty="0" smtClean="0"/>
            </a:br>
            <a:r>
              <a:rPr lang="tr-TR" sz="3200" b="1" dirty="0" smtClean="0">
                <a:solidFill>
                  <a:srgbClr val="FF0000"/>
                </a:solidFill>
              </a:rPr>
              <a:t>Nur, 24/30.</a:t>
            </a:r>
            <a:br>
              <a:rPr lang="tr-TR" sz="3200" b="1" dirty="0" smtClean="0">
                <a:solidFill>
                  <a:srgbClr val="FF0000"/>
                </a:solidFill>
              </a:rPr>
            </a:br>
            <a:r>
              <a:rPr lang="tr-TR" sz="3200" b="1" dirty="0" smtClean="0">
                <a:solidFill>
                  <a:srgbClr val="FF0000"/>
                </a:solidFill>
              </a:rPr>
              <a:t>Mevlana’ya atfedilen, «erkeklerin tesettürü göz kapaklarındadır» sözü vardır.</a:t>
            </a:r>
            <a:r>
              <a:rPr lang="tr-TR" sz="3200" dirty="0" smtClean="0">
                <a:solidFill>
                  <a:srgbClr val="FF0000"/>
                </a:solidFill>
              </a:rPr>
              <a:t/>
            </a:r>
            <a:br>
              <a:rPr lang="tr-TR" sz="3200" dirty="0" smtClean="0">
                <a:solidFill>
                  <a:srgbClr val="FF0000"/>
                </a:solidFill>
              </a:rPr>
            </a:br>
            <a:r>
              <a:rPr lang="tr-TR" sz="3200" dirty="0" smtClean="0"/>
              <a:t>                     </a:t>
            </a:r>
            <a:endParaRPr lang="tr-TR" sz="3200" dirty="0"/>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3513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2436" y="982132"/>
            <a:ext cx="9414162" cy="1303867"/>
          </a:xfrm>
        </p:spPr>
        <p:txBody>
          <a:bodyPr/>
          <a:lstStyle/>
          <a:p>
            <a:pPr algn="l"/>
            <a:r>
              <a:rPr lang="tr-TR" b="1" dirty="0" smtClean="0"/>
              <a:t>İslam’da Tesettürün Esasları </a:t>
            </a:r>
            <a:endParaRPr lang="tr-TR" b="1" dirty="0"/>
          </a:p>
        </p:txBody>
      </p:sp>
      <p:sp>
        <p:nvSpPr>
          <p:cNvPr id="3" name="İçerik Yer Tutucusu 2"/>
          <p:cNvSpPr>
            <a:spLocks noGrp="1"/>
          </p:cNvSpPr>
          <p:nvPr>
            <p:ph idx="1"/>
          </p:nvPr>
        </p:nvSpPr>
        <p:spPr/>
        <p:txBody>
          <a:bodyPr/>
          <a:lstStyle/>
          <a:p>
            <a:r>
              <a:rPr lang="tr-TR" b="1" dirty="0" smtClean="0"/>
              <a:t>1-Müslüman </a:t>
            </a:r>
            <a:r>
              <a:rPr lang="tr-TR" b="1" dirty="0"/>
              <a:t>kadının giyiminde esas </a:t>
            </a:r>
            <a:r>
              <a:rPr lang="tr-TR" b="1" dirty="0" smtClean="0"/>
              <a:t>olan, tesettürün </a:t>
            </a:r>
            <a:r>
              <a:rPr lang="tr-TR" b="1" dirty="0"/>
              <a:t>sağlamasıdır</a:t>
            </a:r>
            <a:endParaRPr lang="tr-TR" dirty="0"/>
          </a:p>
          <a:p>
            <a:r>
              <a:rPr lang="tr-TR" dirty="0" smtClean="0"/>
              <a:t>Giyilen </a:t>
            </a:r>
            <a:r>
              <a:rPr lang="tr-TR" dirty="0"/>
              <a:t>bir elbisenin tesettüre uygun olması için de altını göstermeyecek şekilde kalın ve avret yerlerini örtecek kadar uzun olmalıdır. Bunun için altını gösterecek şekilde ince ve şeffaf olan bir elbise ile örtünme gerçekleşmiş olmaz.</a:t>
            </a:r>
          </a:p>
        </p:txBody>
      </p:sp>
    </p:spTree>
    <p:extLst>
      <p:ext uri="{BB962C8B-B14F-4D97-AF65-F5344CB8AC3E}">
        <p14:creationId xmlns:p14="http://schemas.microsoft.com/office/powerpoint/2010/main" val="34008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İslam’da Tesettürün Esasları </a:t>
            </a:r>
            <a:endParaRPr lang="tr-TR" dirty="0"/>
          </a:p>
        </p:txBody>
      </p:sp>
      <p:sp>
        <p:nvSpPr>
          <p:cNvPr id="3" name="İçerik Yer Tutucusu 2"/>
          <p:cNvSpPr>
            <a:spLocks noGrp="1"/>
          </p:cNvSpPr>
          <p:nvPr>
            <p:ph idx="1"/>
          </p:nvPr>
        </p:nvSpPr>
        <p:spPr/>
        <p:txBody>
          <a:bodyPr/>
          <a:lstStyle/>
          <a:p>
            <a:r>
              <a:rPr lang="tr-TR" b="1" dirty="0"/>
              <a:t>2</a:t>
            </a:r>
            <a:r>
              <a:rPr lang="tr-TR" b="1" dirty="0" smtClean="0"/>
              <a:t>-Kadınların </a:t>
            </a:r>
            <a:r>
              <a:rPr lang="tr-TR" b="1" dirty="0"/>
              <a:t>yüzleri ile ellerinden başka  bütün bedenleri avrettir. </a:t>
            </a:r>
            <a:endParaRPr lang="tr-TR" b="1" dirty="0" smtClean="0"/>
          </a:p>
          <a:p>
            <a:r>
              <a:rPr lang="tr-TR" dirty="0">
                <a:solidFill>
                  <a:schemeClr val="tx1"/>
                </a:solidFill>
              </a:rPr>
              <a:t>Hz. </a:t>
            </a:r>
            <a:r>
              <a:rPr lang="tr-TR" dirty="0" err="1">
                <a:solidFill>
                  <a:schemeClr val="tx1"/>
                </a:solidFill>
              </a:rPr>
              <a:t>Âişe'nin</a:t>
            </a:r>
            <a:r>
              <a:rPr lang="tr-TR" dirty="0">
                <a:solidFill>
                  <a:schemeClr val="tx1"/>
                </a:solidFill>
              </a:rPr>
              <a:t> rivayetine göre, kız kardeşi Hz. Esma bir gün Peygamberimizin huzuruna gitti. Üzerinde altını gösterecek şekilde ince bir elbise bulunuyordu. </a:t>
            </a:r>
            <a:r>
              <a:rPr lang="tr-TR" dirty="0" err="1">
                <a:solidFill>
                  <a:schemeClr val="tx1"/>
                </a:solidFill>
              </a:rPr>
              <a:t>Resulullah</a:t>
            </a:r>
            <a:r>
              <a:rPr lang="tr-TR" dirty="0">
                <a:solidFill>
                  <a:schemeClr val="tx1"/>
                </a:solidFill>
              </a:rPr>
              <a:t> (</a:t>
            </a:r>
            <a:r>
              <a:rPr lang="tr-TR" dirty="0" err="1">
                <a:solidFill>
                  <a:schemeClr val="tx1"/>
                </a:solidFill>
              </a:rPr>
              <a:t>a.s.m</a:t>
            </a:r>
            <a:r>
              <a:rPr lang="tr-TR" dirty="0">
                <a:solidFill>
                  <a:schemeClr val="tx1"/>
                </a:solidFill>
              </a:rPr>
              <a:t>.) onu görünce yüzünü çevirdi ve şöyle buyurdu</a:t>
            </a:r>
            <a:r>
              <a:rPr lang="tr-TR" dirty="0" smtClean="0">
                <a:solidFill>
                  <a:schemeClr val="tx1"/>
                </a:solidFill>
              </a:rPr>
              <a:t>:</a:t>
            </a:r>
          </a:p>
          <a:p>
            <a:r>
              <a:rPr lang="tr-TR" dirty="0" smtClean="0">
                <a:solidFill>
                  <a:schemeClr val="tx1"/>
                </a:solidFill>
              </a:rPr>
              <a:t>"</a:t>
            </a:r>
            <a:r>
              <a:rPr lang="tr-TR" b="1" dirty="0">
                <a:solidFill>
                  <a:schemeClr val="tx1"/>
                </a:solidFill>
              </a:rPr>
              <a:t>Ya Esma, bir kadın </a:t>
            </a:r>
            <a:r>
              <a:rPr lang="tr-TR" b="1" dirty="0" err="1">
                <a:solidFill>
                  <a:schemeClr val="tx1"/>
                </a:solidFill>
              </a:rPr>
              <a:t>büluğ</a:t>
            </a:r>
            <a:r>
              <a:rPr lang="tr-TR" b="1" dirty="0">
                <a:solidFill>
                  <a:schemeClr val="tx1"/>
                </a:solidFill>
              </a:rPr>
              <a:t> çağına erince</a:t>
            </a:r>
            <a:r>
              <a:rPr lang="tr-TR" b="1" i="1" dirty="0">
                <a:solidFill>
                  <a:schemeClr val="tx1"/>
                </a:solidFill>
              </a:rPr>
              <a:t> -yüzünü ve ellerini göstererek-</a:t>
            </a:r>
            <a:r>
              <a:rPr lang="tr-TR" b="1" dirty="0">
                <a:solidFill>
                  <a:schemeClr val="tx1"/>
                </a:solidFill>
              </a:rPr>
              <a:t> bunlardan başka bir tarafının görünmesi sahih olmaz."</a:t>
            </a:r>
            <a:r>
              <a:rPr lang="tr-TR" dirty="0">
                <a:solidFill>
                  <a:schemeClr val="tx1"/>
                </a:solidFill>
              </a:rPr>
              <a:t> </a:t>
            </a:r>
            <a:r>
              <a:rPr lang="tr-TR" i="1" dirty="0">
                <a:solidFill>
                  <a:schemeClr val="tx1"/>
                </a:solidFill>
              </a:rPr>
              <a:t>(</a:t>
            </a:r>
            <a:r>
              <a:rPr lang="tr-TR" i="1" dirty="0" err="1">
                <a:solidFill>
                  <a:schemeClr val="tx1"/>
                </a:solidFill>
              </a:rPr>
              <a:t>Ebû</a:t>
            </a:r>
            <a:r>
              <a:rPr lang="tr-TR" i="1" dirty="0">
                <a:solidFill>
                  <a:schemeClr val="tx1"/>
                </a:solidFill>
              </a:rPr>
              <a:t> </a:t>
            </a:r>
            <a:r>
              <a:rPr lang="tr-TR" i="1" dirty="0" err="1">
                <a:solidFill>
                  <a:schemeClr val="tx1"/>
                </a:solidFill>
              </a:rPr>
              <a:t>Dâvud</a:t>
            </a:r>
            <a:r>
              <a:rPr lang="tr-TR" i="1" dirty="0">
                <a:solidFill>
                  <a:schemeClr val="tx1"/>
                </a:solidFill>
              </a:rPr>
              <a:t>, Libas 31)</a:t>
            </a:r>
            <a:endParaRPr lang="tr-TR" dirty="0">
              <a:solidFill>
                <a:schemeClr val="tx1"/>
              </a:solidFill>
            </a:endParaRPr>
          </a:p>
        </p:txBody>
      </p:sp>
    </p:spTree>
    <p:extLst>
      <p:ext uri="{BB962C8B-B14F-4D97-AF65-F5344CB8AC3E}">
        <p14:creationId xmlns:p14="http://schemas.microsoft.com/office/powerpoint/2010/main" val="210466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endParaRPr lang="tr-TR" dirty="0"/>
          </a:p>
        </p:txBody>
      </p:sp>
      <p:sp>
        <p:nvSpPr>
          <p:cNvPr id="4" name="Rectangle 1"/>
          <p:cNvSpPr>
            <a:spLocks noGrp="1" noChangeArrowheads="1"/>
          </p:cNvSpPr>
          <p:nvPr>
            <p:ph idx="1"/>
          </p:nvPr>
        </p:nvSpPr>
        <p:spPr bwMode="auto">
          <a:xfrm>
            <a:off x="1399307" y="1568352"/>
            <a:ext cx="990600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Alkame</a:t>
            </a:r>
            <a:r>
              <a:rPr kumimoji="0" lang="tr-TR" altLang="tr-TR"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bin </a:t>
            </a:r>
            <a:r>
              <a:rPr kumimoji="0" lang="tr-TR" altLang="tr-TR"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Ebi</a:t>
            </a:r>
            <a:r>
              <a:rPr kumimoji="0" lang="tr-TR" altLang="tr-TR"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tr-TR" altLang="tr-TR"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Alkame</a:t>
            </a:r>
            <a:r>
              <a:rPr kumimoji="0" lang="tr-TR" altLang="tr-TR"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annesinin şöyle dediğini rivayet eder:</a:t>
            </a:r>
          </a:p>
          <a:p>
            <a:pPr marL="0" lvl="0" indent="0" defTabSz="914400" eaLnBrk="0" fontAlgn="base" hangingPunct="0">
              <a:spcBef>
                <a:spcPct val="0"/>
              </a:spcBef>
              <a:spcAft>
                <a:spcPct val="0"/>
              </a:spcAft>
              <a:buClrTx/>
              <a:buSzTx/>
              <a:buNone/>
            </a:pPr>
            <a:r>
              <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"Abdurrahman'ın kızı </a:t>
            </a:r>
            <a:r>
              <a:rPr kumimoji="0" lang="tr-TR" altLang="tr-TR"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Hafsa'nın</a:t>
            </a:r>
            <a:r>
              <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başında, saçını gösterecek şekilde ince bir başörtüsü olduğu halde Hz. </a:t>
            </a:r>
            <a:r>
              <a:rPr kumimoji="0" lang="tr-TR" altLang="tr-TR"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Âişe</a:t>
            </a:r>
            <a:r>
              <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tr-TR" altLang="tr-TR"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ra</a:t>
            </a:r>
            <a:r>
              <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tr-TR" altLang="tr-TR"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nin</a:t>
            </a:r>
            <a:r>
              <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huzuruna girdi. Hz. </a:t>
            </a:r>
            <a:r>
              <a:rPr kumimoji="0" lang="tr-TR" altLang="tr-TR"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Âişe</a:t>
            </a:r>
            <a:r>
              <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tr-TR" altLang="tr-TR"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ra</a:t>
            </a:r>
            <a:r>
              <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başından örtüsünü alarak ikiye katladı, kalınlaştırdı.» </a:t>
            </a:r>
            <a:r>
              <a:rPr lang="tr-TR" i="1" dirty="0" err="1">
                <a:latin typeface="Arial" panose="020B0604020202020204" pitchFamily="34" charset="0"/>
                <a:cs typeface="Arial" panose="020B0604020202020204" pitchFamily="34" charset="0"/>
              </a:rPr>
              <a:t>Muvatta</a:t>
            </a:r>
            <a:r>
              <a:rPr lang="tr-TR" i="1" dirty="0">
                <a:latin typeface="Arial" panose="020B0604020202020204" pitchFamily="34" charset="0"/>
                <a:cs typeface="Arial" panose="020B0604020202020204" pitchFamily="34" charset="0"/>
              </a:rPr>
              <a:t>', </a:t>
            </a:r>
            <a:r>
              <a:rPr lang="tr-TR" i="1" dirty="0" smtClean="0">
                <a:latin typeface="Arial" panose="020B0604020202020204" pitchFamily="34" charset="0"/>
                <a:cs typeface="Arial" panose="020B0604020202020204" pitchFamily="34" charset="0"/>
              </a:rPr>
              <a:t>Libas:4</a:t>
            </a:r>
            <a:endParaRPr kumimoji="0" lang="tr-TR" altLang="tr-TR"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defTabSz="914400" eaLnBrk="0" fontAlgn="base" hangingPunct="0">
              <a:spcBef>
                <a:spcPct val="0"/>
              </a:spcBef>
              <a:spcAft>
                <a:spcPct val="0"/>
              </a:spcAft>
              <a:buClrTx/>
              <a:buSzTx/>
              <a:buNone/>
            </a:pPr>
            <a:r>
              <a:rPr lang="tr-TR" dirty="0">
                <a:latin typeface="Arial" panose="020B0604020202020204" pitchFamily="34" charset="0"/>
                <a:cs typeface="Arial" panose="020B0604020202020204" pitchFamily="34" charset="0"/>
              </a:rPr>
              <a:t>Elbisenin şeffaf olmasındaki ölçü, tenin rengini belli etmesidir. Dışarıdan bakıldığı zaman elbisenin altından insanın teni görünüyorsa, elbise ince de olsa, kalın da olsa böyle bir elbise ile örtünme gerçekleşmiş olmaz. </a:t>
            </a:r>
            <a:endParaRPr lang="tr-TR" dirty="0" smtClean="0">
              <a:latin typeface="Arial" panose="020B0604020202020204" pitchFamily="34" charset="0"/>
              <a:cs typeface="Arial" panose="020B0604020202020204" pitchFamily="34" charset="0"/>
            </a:endParaRPr>
          </a:p>
          <a:p>
            <a:pPr marL="0" indent="0" defTabSz="914400" eaLnBrk="0" fontAlgn="base" hangingPunct="0">
              <a:spcBef>
                <a:spcPct val="0"/>
              </a:spcBef>
              <a:spcAft>
                <a:spcPct val="0"/>
              </a:spcAft>
              <a:buClrTx/>
              <a:buSzTx/>
              <a:buNone/>
            </a:pPr>
            <a:r>
              <a:rPr lang="tr-TR" altLang="tr-TR" b="1" i="1" dirty="0">
                <a:solidFill>
                  <a:schemeClr val="tx1"/>
                </a:solidFill>
                <a:latin typeface="Arial" panose="020B0604020202020204" pitchFamily="34" charset="0"/>
              </a:rPr>
              <a:t>3-Nazar-ı dikkati çekecek kadar süslü ve renkli olmaması,</a:t>
            </a:r>
          </a:p>
          <a:p>
            <a:pPr marL="0" lvl="0" indent="0" defTabSz="914400" eaLnBrk="0" fontAlgn="base" hangingPunct="0">
              <a:spcBef>
                <a:spcPct val="0"/>
              </a:spcBef>
              <a:spcAft>
                <a:spcPct val="0"/>
              </a:spcAft>
              <a:buClrTx/>
              <a:buSzTx/>
              <a:buNone/>
            </a:pPr>
            <a:endParaRPr kumimoji="0" lang="tr-TR" altLang="tr-TR"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860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t Kenar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423</TotalTime>
  <Words>293</Words>
  <Application>Microsoft Office PowerPoint</Application>
  <PresentationFormat>Geniş ekran</PresentationFormat>
  <Paragraphs>37</Paragraphs>
  <Slides>21</Slides>
  <Notes>0</Notes>
  <HiddenSlides>0</HiddenSlides>
  <MMClips>5</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Bookman Old Style</vt:lpstr>
      <vt:lpstr>Garamond</vt:lpstr>
      <vt:lpstr>Organik</vt:lpstr>
      <vt:lpstr> İSLAM’DA GİYİNME ADABI </vt:lpstr>
      <vt:lpstr>يا ايها النبي قل لازواجك وبناتك و نساء المؤمنين يدنين عليهن من جلابيبهن ذلك ادنى انيعرفن فلايؤذين  «Ey Peygamber! Eşlerine, kızlarına ve mümin hanımlarına söyle cilbablarını/dış giysilerini üzerlerine alsınlar. Onların tanınıp eziyet edilmemeleri için en elverişli olan (davranış) budur.»   Ahzab, 33/59  </vt:lpstr>
      <vt:lpstr>          «Bir meyveyi dahi kabuksuz yaratmayan, Rabbimize kendimizi ifade tarzımız nasıl olmalıdır?  ‘’جلابيب ‘’ ,  ‘’ جلباب’’ kelimesini çoğulu olup gömlek, geniş elbise, üstlük ve örtü demektir.   ‘’Cilbab; baştan aşağı bütün vucüdu örten çarşaf, ferace ve car gibi dış elbisenin adıdır. Ayette geçen   ‘’إدنى’’ kelimesi sıkı örtmek demektir. Buna göre ‘’cilbab’’ ; kadının dışarıya çıktığında veya kendisine nikah düşen erkeklerin yanında başını ve bütün vücudunu örten giysi ve başörtünün adıdır. </vt:lpstr>
      <vt:lpstr> CİLBAB, Müslüman kadının dış giysisi olarak da tanımlanabilir. Bu dış giysinin el ve ayaklar hariç bütün bedeni örtmesi öngörülür. Baş örtüsünün işlevi; yüz hariç saçı, boynu, kulakları, boynu/gerdanı örtmesidir.  -BU GİYSİNİN ŞEKLİ, RENGİ VE KUMAŞI ÜLKELERE , YÖRELERE, ÖRFLERE, MEVSİMLERE VE ZAMANA GÖRE DEĞİŞEBİLİR.  ESAS OLAN; GİYSİNİN, VÜCUT HATLARINI BELLİ EDECEK ŞEKİLLERDE DAR VE ŞEFFAF OLMAMASIDIR.   </vt:lpstr>
      <vt:lpstr> “İlk bakışa ikinci bakışı ekleme. Çünkü birincisi senin lehinedir, ikincisi ise senin lehine değildir.” (Ebu Davud, Nikah, 44).   Bu ayetteki emir, sadece peygamberin eş ve kızlarına değil bütün MÜSLÜMAN HANIMLARA yöneliktir.   Ayette örtünmenin iki illeti/sebebi zikredilmiştir: -Müslüman hanımların toplumda kendilerine özgü giyimleri ile bilinmeleri  -Kötü niyetli kişilerce incitilmemeleridir.</vt:lpstr>
      <vt:lpstr>قل للمؤمنين يغضوا من أبصارهم و يحفظوا فروجَهم ذلك أزكى لهم                                          الله خبير بما يصنعون  إن    «Mü’min erkeklere söyle, gözlerini haramdan sakınsınlar, ırzlarını korusunlar. Bu davranış onlar için daha nezihtir. Şüphe yok ki, Allah onların yaptıklarından hakkıyla haberdardır.»  Nur, 24/30. Mevlana’ya atfedilen, «erkeklerin tesettürü göz kapaklarındadır» sözü vardır.                      </vt:lpstr>
      <vt:lpstr>İslam’da Tesettürün Esasları </vt:lpstr>
      <vt:lpstr>İslam’da Tesettürün Esasları </vt:lpstr>
      <vt:lpstr>…</vt:lpstr>
      <vt:lpstr>     Ferc  kelimesi, Kuran’da kullanıldığı şekliyle iffet ve haya demektir.  Kur’anda fercin korunmasından maksat kişilerin iffetli davranarak, zinadan korunmalarıdır.   Zira, Hz. Meryem’den bahseden ayette «fercini/iffetini (tabiri caizse, bir kaleyi korur gibi) korudu» denir. Bkz, Tahrim, 66/12.    </vt:lpstr>
      <vt:lpstr>قل للمؤمنات يغضضن من أبصارهن ويحفظن فروجهن ولابدين زنتهن إلا ماظهر منها وليضربن بخمرهن على جيوبهن   «(Ey peygamberim!) Mümin kadınlara söyle, gözlerini (haramdan) sakınsınlar, ırzlarını (zinadan) korusunlar, görünen yerler (el ve yüzler) hariç ziynetlerini, elbiselerini(ziynet yerlerini) açmasınlar, başörtülerini yakalarının üzerine gelecek şekilde örtsünler.»  Nur, 24/31  </vt:lpstr>
      <vt:lpstr> SÜS diye çevrilen ziynet kelimesi Kur'an'da, elbise, takı, hoşa giden güzel bulunan nesneler, insanı maddi veya manevi olarak güzelleştiren şeyler manasında kullanılmıştır. Malumdur ki, mücevherat değerli  olup ve zarara uğraması istenmeyen şeylerdendir.  -Dışarıda kalan süs  örtme mecburiyeti bulunmayan yerler belirlenirken yüz ve eller şeklinde bir ortak yorum oluşmuştur.  -Baş örtülerini yakalarına bağlasınlar ayetinde geçen  خمر  kelimesi baş örtüsü demektir.</vt:lpstr>
      <vt:lpstr>     وَلَا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وَلَا يَضْرِبْنَ بِأَرْجُلِهِنَّ لِيُعْلَمَ مَا يُخْفِينَ مِن زِينَتِهِنَّ وَتُوبُوا إِلَى اللَّهِ جَمِيعًا أَيُّهَا الْمُؤْمِنُونَ لَعَلَّكُمْ تُفْلِحُونَ ﴿٣١﴾       </vt:lpstr>
      <vt:lpstr>     «Ziynetlerini, kocalarından, yahut babalarından, yahut kocalarının babalarından, yahut oğullarından, yahut üvey oğullarından, yahut erkek kardeşlerinden, yahut erkek yahut erkek kardeşlerinin oğullarından, yahut kız kardeşlerinin oğullarından, yahut Müslüman kadınlardan, yahut sahip oldukları  kölelerden, yahut erkekliği kalmamış hizmetçilerden, yahut da henüz kadınların mahrem yerlerine vakıf olmayan erkek çocuklardan başkalarına göstermesinler. Gizledikleri ziynetler bilinsin diye ayaklarını yere vurmasınlar. Ey müminler, hep birlikte tövbe ediniz ki kurtuluşa eresiniz!»   NUR SURESİ, 31. AYET  </vt:lpstr>
      <vt:lpstr>  Cahiliye devrinde kadınlar ayak bileklerine halhal gibi ziynetler takarlar, yürürken ses çıkarsın diye ayaklarını yere vururlardı.  Bunun menedilmesi, örtünmenin amacı bakımından çok önemli ve anlamlıdır. Çünkü meselenin özü karşı tarafın dikkatini celb etmemektir.  Müslüman kadın, duruşuyla, giyinişiyle, konuşmasıyla kısacası her tavrıyla ağırbaşlı olmalıdır. Kültürel kodlarımızda yerleşmiş ve kendi şahsında annelik gibi bir cevheri de  taşıması sebebiyle kadının dişiliğinden ziyade kişiliği ve şahsiyeti ön plandadır. </vt:lpstr>
      <vt:lpstr>   "Ateş ehlinden iki sınıf vardır, henüz onları görmedim: Yanlarında sığır kuyruğu gibi bir şeyler taşıyıp onu insanlara vuran insanlar; giyinmiş, çıplak kadınlar ki bunlar Allah'a taatten dışarı çıkmışlardır. Bunlar, başkalarını da baştan çıkarırlar. Başları deve hörgücü  gibidir. Bu kadınlar cennete girmek şöyle dursun, kokusunu dahi almazlar. Halbuki onun kokusu şu şu kadar uzak mesafeden duyulur." buyurdular." [Müslim, Cennet  53, (2857), 52, (2128).]  Bir kadın örtündüğü halde SESİ, KOKUSU, TAVRI vb. ile kasıtlı olarak karşı cinsin dikkatini üzerine çekmeye yönelirse O, hadiste geçen örtülü çıplaklardan olur.  </vt:lpstr>
      <vt:lpstr>PowerPoint Sunusu</vt:lpstr>
      <vt:lpstr>TESETTÜR,  MODAYA KURBAN GİTMESİN! </vt:lpstr>
      <vt:lpstr>     BAŞÖRTÜSÜ, FARZDIR; TARZ DEĞİL…      Ayetlerde kullanılan emir kipi, açıklanan gerekçe verilen detay ve ayetin ‘’Ey müminler, hepiniz Allah’a tevbe edin»  uyarısıyla bitmesi, asırlar boyu üzerinde icma/din alimleri arasındaki fikir birliği edilen emrin bir farz olarak bağlayıcılığını açıkça gösterir.  Hz. Fatıma’nın «defnedileceğim vakit, beni akşam karanlığında defnedin, vücut hatlarımı kimse görmesin» diye vasiyet ettiği söylenir. (Çünkü o dönemde tabut kültürü olmayıp ölen kimse iki tahta şeklinde oluşturulan düzeneğe konurdu.)        </vt:lpstr>
      <vt:lpstr>«De ki: «Şüphesiz benim namazım, kurbanım, hayatım ve ölümüm alemlerin Rabbi olan Allah içindir. O’nun ortağı yoktur. Bana sadece bu, emrolundu ve ben Müslümanların ilkiyim.  De ki: «O her şeyin Rabbiyken O’ndan başka rab mi arayayım. Herkesin kazandığı yalnız kendisine aittir. Hiçbir suçlu başkasının yükünü yüklenemez. Sonunda dönüşünüz Rabbinizedir. O, ihtilafa düştüğünüz gerçeği size haber verecektir.» (Enam Suresi, 162-164. ayetler)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KUR’ANDA BAŞÖRTÜSÜ</dc:title>
  <dc:creator>Semra DÜZGÖR</dc:creator>
  <cp:lastModifiedBy>ASUS</cp:lastModifiedBy>
  <cp:revision>54</cp:revision>
  <dcterms:created xsi:type="dcterms:W3CDTF">2017-02-24T10:09:24Z</dcterms:created>
  <dcterms:modified xsi:type="dcterms:W3CDTF">2018-11-12T09:17:07Z</dcterms:modified>
</cp:coreProperties>
</file>